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36" r:id="rId1"/>
  </p:sldMasterIdLst>
  <p:handoutMasterIdLst>
    <p:handoutMasterId r:id="rId27"/>
  </p:handoutMasterIdLst>
  <p:sldIdLst>
    <p:sldId id="256" r:id="rId2"/>
    <p:sldId id="260" r:id="rId3"/>
    <p:sldId id="281" r:id="rId4"/>
    <p:sldId id="280" r:id="rId5"/>
    <p:sldId id="264" r:id="rId6"/>
    <p:sldId id="257" r:id="rId7"/>
    <p:sldId id="261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5" r:id="rId17"/>
    <p:sldId id="276" r:id="rId18"/>
    <p:sldId id="277" r:id="rId19"/>
    <p:sldId id="283" r:id="rId20"/>
    <p:sldId id="278" r:id="rId21"/>
    <p:sldId id="279" r:id="rId22"/>
    <p:sldId id="265" r:id="rId23"/>
    <p:sldId id="262" r:id="rId24"/>
    <p:sldId id="263" r:id="rId25"/>
    <p:sldId id="282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05493"/>
    <a:srgbClr val="929292"/>
    <a:srgbClr val="C1C1C1"/>
    <a:srgbClr val="D88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4"/>
    <p:restoredTop sz="94604"/>
  </p:normalViewPr>
  <p:slideViewPr>
    <p:cSldViewPr snapToGrid="0" snapToObjects="1">
      <p:cViewPr varScale="1">
        <p:scale>
          <a:sx n="58" d="100"/>
          <a:sy n="58" d="100"/>
        </p:scale>
        <p:origin x="-137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22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FC2664-DB60-4875-8156-E05F57E67CB1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73DB0F-5D6F-47C5-ACF9-22C6EB659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33674"/>
            <a:ext cx="6858000" cy="776287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2874"/>
            <a:ext cx="6858000" cy="1304925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7475"/>
            <a:ext cx="981075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EE3079-44A0-4BAF-88F1-5C8B58726AE2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7475"/>
            <a:ext cx="3086100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7475"/>
            <a:ext cx="20574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935C-E84C-48BE-A653-5879333B8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5775" y="385763"/>
            <a:ext cx="7334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50288" y="6467475"/>
            <a:ext cx="377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76350"/>
            <a:ext cx="8296275" cy="4972050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" y="212727"/>
            <a:ext cx="7677149" cy="753264"/>
          </a:xfrm>
          <a:prstGeom prst="rect">
            <a:avLst/>
          </a:prstGeom>
          <a:solidFill>
            <a:srgbClr val="941100"/>
          </a:solidFill>
          <a:ln w="3175">
            <a:solidFill>
              <a:schemeClr val="tx1"/>
            </a:solidFill>
          </a:ln>
          <a:effectLst>
            <a:outerShdw blurRad="50800" dist="50800" dir="5400000" algn="tl" rotWithShape="0">
              <a:prstClr val="black">
                <a:alpha val="57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7475"/>
            <a:ext cx="847725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9D0108-D80C-423A-BB80-7D57578B159A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7475"/>
            <a:ext cx="3086100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7475"/>
            <a:ext cx="20574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6A68-6F0A-4820-A85F-D4292211C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5775" y="385763"/>
            <a:ext cx="7334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1406525"/>
            <a:ext cx="4229100" cy="4770438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6525"/>
            <a:ext cx="3886200" cy="4770438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" y="212727"/>
            <a:ext cx="7677149" cy="753264"/>
          </a:xfrm>
          <a:prstGeom prst="rect">
            <a:avLst/>
          </a:prstGeom>
          <a:solidFill>
            <a:srgbClr val="941100"/>
          </a:solidFill>
          <a:ln w="3175">
            <a:solidFill>
              <a:schemeClr val="tx1"/>
            </a:solidFill>
          </a:ln>
          <a:effectLst>
            <a:outerShdw blurRad="50800" dist="50800" dir="5400000" algn="tl" rotWithShape="0">
              <a:prstClr val="black">
                <a:alpha val="57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7475"/>
            <a:ext cx="847725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65D7D6-3F05-4122-9219-3041273182C7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7475"/>
            <a:ext cx="3086100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7475"/>
            <a:ext cx="20574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9FB8-01C4-48B7-881B-4DE934CC9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242" y="1378745"/>
            <a:ext cx="4096940" cy="411956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242" y="1816100"/>
            <a:ext cx="4096940" cy="4527549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5" y="1414463"/>
            <a:ext cx="4123784" cy="376237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1816101"/>
            <a:ext cx="4123784" cy="4527548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" y="212727"/>
            <a:ext cx="7677149" cy="753264"/>
          </a:xfrm>
          <a:prstGeom prst="rect">
            <a:avLst/>
          </a:prstGeom>
          <a:solidFill>
            <a:srgbClr val="941100"/>
          </a:solidFill>
          <a:ln w="3175">
            <a:solidFill>
              <a:schemeClr val="tx1"/>
            </a:solidFill>
          </a:ln>
          <a:effectLst>
            <a:outerShdw blurRad="50800" dist="50800" dir="5400000" algn="tl" rotWithShape="0">
              <a:prstClr val="black">
                <a:alpha val="57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7475"/>
            <a:ext cx="847725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8D8F98-E1ED-48DA-A682-1548D9B06DA4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7475"/>
            <a:ext cx="3086100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7475"/>
            <a:ext cx="20574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9AC1-BC36-4A92-9306-3D374EE7D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" y="212727"/>
            <a:ext cx="7677149" cy="753264"/>
          </a:xfrm>
          <a:prstGeom prst="rect">
            <a:avLst/>
          </a:prstGeom>
          <a:solidFill>
            <a:srgbClr val="941100"/>
          </a:solidFill>
          <a:ln w="3175">
            <a:solidFill>
              <a:schemeClr val="tx1"/>
            </a:solidFill>
          </a:ln>
          <a:effectLst>
            <a:outerShdw blurRad="50800" dist="50800" dir="5400000" algn="tl" rotWithShape="0">
              <a:prstClr val="black">
                <a:alpha val="57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7475"/>
            <a:ext cx="847725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E4CFC1-CE50-4E3A-8B92-2CDB5F870B14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7475"/>
            <a:ext cx="3086100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7475"/>
            <a:ext cx="20574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2AA0-82E8-4A0C-AAE6-7851308D9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7475"/>
            <a:ext cx="847725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2EC6D1-3044-485A-A1F7-77CD85D390FD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7475"/>
            <a:ext cx="3086100" cy="254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7475"/>
            <a:ext cx="20574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2924-C30E-4268-942A-F789E19D7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80000"/>
              </a:srgbClr>
            </a:gs>
            <a:gs pos="23000">
              <a:srgbClr val="85C2FF">
                <a:alpha val="40000"/>
              </a:srgbClr>
            </a:gs>
            <a:gs pos="70000">
              <a:srgbClr val="C4D6EB">
                <a:alpha val="42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10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  <a:prstGeom prst="rect">
            <a:avLst/>
          </a:prstGeom>
          <a:solidFill>
            <a:srgbClr val="941100"/>
          </a:solidFill>
          <a:ln w="3175">
            <a:solidFill>
              <a:schemeClr val="tx1"/>
            </a:solidFill>
          </a:ln>
          <a:effectLst>
            <a:outerShdw blurRad="50800" dist="50800" dir="5400000" algn="tl" rotWithShape="0">
              <a:prstClr val="black">
                <a:alpha val="57000"/>
              </a:prstClr>
            </a:outerShdw>
          </a:effectLst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285875"/>
            <a:ext cx="865822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810500" y="202389"/>
            <a:ext cx="1323975" cy="763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/>
          <a:effectLst>
            <a:outerShdw blurRad="50800" dist="50800" dir="5400000" algn="ctr" rotWithShape="0">
              <a:srgbClr val="000000">
                <a:alpha val="57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105775" y="328613"/>
            <a:ext cx="7334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67475"/>
            <a:ext cx="914400" cy="254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72EDC-5ECE-46B8-9A52-B65DFA87C2EE}" type="datetimeFigureOut">
              <a:rPr lang="en-US"/>
              <a:pPr>
                <a:defRPr/>
              </a:pPr>
              <a:t>3/1/2019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67475"/>
            <a:ext cx="3328988" cy="2540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DACdb , LLC. Confidential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67475"/>
            <a:ext cx="2095500" cy="2540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F10A1E-7F07-436C-B2F7-71B3E3E7C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17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650288" y="6467475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</p:sldLayoutIdLst>
  <p:transition spd="slow">
    <p:fade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salesforce.techtarget.com/definition/Customer-Life-Cyc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733675"/>
            <a:ext cx="6858000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DACdb CRM</a:t>
            </a:r>
            <a:endParaRPr dirty="0"/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444500" y="3952875"/>
            <a:ext cx="8424863" cy="16478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900" smtClean="0"/>
              <a:t>A Customer Relationship Management (CRM)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900" smtClean="0"/>
              <a:t>for </a:t>
            </a:r>
          </a:p>
          <a:p>
            <a:pPr eaLnBrk="1" hangingPunct="1">
              <a:lnSpc>
                <a:spcPct val="70000"/>
              </a:lnSpc>
            </a:pPr>
            <a:r>
              <a:rPr lang="en-US" sz="2900" smtClean="0"/>
              <a:t>Managing Your Potential and Proposed Members</a:t>
            </a:r>
          </a:p>
          <a:p>
            <a:pPr eaLnBrk="1" hangingPunct="1">
              <a:lnSpc>
                <a:spcPct val="70000"/>
              </a:lnSpc>
            </a:pPr>
            <a:endParaRPr lang="en-US" sz="29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219075" y="1276350"/>
            <a:ext cx="8296275" cy="5581650"/>
          </a:xfrm>
        </p:spPr>
        <p:txBody>
          <a:bodyPr/>
          <a:lstStyle/>
          <a:p>
            <a:pPr eaLnBrk="1" hangingPunct="1"/>
            <a:r>
              <a:rPr lang="en-US" sz="1900" smtClean="0">
                <a:latin typeface="Arial" charset="0"/>
              </a:rPr>
              <a:t>Select Lead (1)</a:t>
            </a: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endParaRPr lang="en-US" sz="1900" smtClean="0">
              <a:latin typeface="Arial" charset="0"/>
            </a:endParaRPr>
          </a:p>
          <a:p>
            <a:pPr eaLnBrk="1" hangingPunct="1"/>
            <a:r>
              <a:rPr lang="en-US" sz="1900" smtClean="0">
                <a:latin typeface="Arial" charset="0"/>
              </a:rPr>
              <a:t>Review Contact Information (2)</a:t>
            </a:r>
          </a:p>
          <a:p>
            <a:pPr eaLnBrk="1" hangingPunct="1"/>
            <a:r>
              <a:rPr lang="en-US" sz="1900" smtClean="0">
                <a:latin typeface="Arial" charset="0"/>
              </a:rPr>
              <a:t>View and change “pipeline” state (3)</a:t>
            </a:r>
          </a:p>
          <a:p>
            <a:pPr eaLnBrk="1" hangingPunct="1"/>
            <a:r>
              <a:rPr lang="en-US" sz="1900" smtClean="0">
                <a:latin typeface="Arial" charset="0"/>
              </a:rPr>
              <a:t>Review next steps (4)</a:t>
            </a:r>
          </a:p>
          <a:p>
            <a:pPr eaLnBrk="1" hangingPunct="1"/>
            <a:r>
              <a:rPr lang="en-US" sz="1900" smtClean="0">
                <a:latin typeface="Arial" charset="0"/>
              </a:rPr>
              <a:t>View previous activities (5)</a:t>
            </a:r>
          </a:p>
          <a:p>
            <a:pPr eaLnBrk="1" hangingPunct="1"/>
            <a:r>
              <a:rPr lang="en-US" sz="1900" smtClean="0">
                <a:latin typeface="Arial" charset="0"/>
              </a:rPr>
              <a:t>Record a new activity (6) (e.g., call, email, task, note or club (re-) assignment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Lead Management Overview</a:t>
            </a:r>
            <a:endParaRPr dirty="0"/>
          </a:p>
        </p:txBody>
      </p:sp>
      <p:pic>
        <p:nvPicPr>
          <p:cNvPr id="18435" name="Picture 2" descr="C:\Users\mark\AppData\Local\Temp\SNAGHTML80621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2750"/>
            <a:ext cx="90519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There are six(6) views of your membership leads: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All Members (s)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Five other “other” views based on Activity or Club Assignment</a:t>
            </a:r>
          </a:p>
          <a:p>
            <a:pPr eaLnBrk="1" hangingPunct="1"/>
            <a:endParaRPr lang="en-US" sz="25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Lead Views</a:t>
            </a:r>
            <a:endParaRPr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2811463"/>
            <a:ext cx="84201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After selecting a specific membership lead, the lead detail will show at the top:</a:t>
            </a: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r>
              <a:rPr lang="en-US" sz="2500" smtClean="0">
                <a:latin typeface="Arial" charset="0"/>
              </a:rPr>
              <a:t>Quick way to view lead for missing data: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No club assigned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Missing email (cannot email lead in this case)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Phone numbers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Sponsor information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Review notes – which might have preferred contact info mentioned</a:t>
            </a:r>
            <a:br>
              <a:rPr lang="en-US" sz="2400" smtClean="0">
                <a:latin typeface="Arial" charset="0"/>
              </a:rPr>
            </a:br>
            <a:endParaRPr lang="en-US" sz="800" smtClean="0">
              <a:latin typeface="Arial" charset="0"/>
            </a:endParaRPr>
          </a:p>
          <a:p>
            <a:pPr eaLnBrk="1" hangingPunct="1"/>
            <a:r>
              <a:rPr lang="en-US" sz="2500" smtClean="0">
                <a:latin typeface="Arial" charset="0"/>
              </a:rPr>
              <a:t>Pencil edit on the selected lead record takes you directly to edit their DACdb Member Profile	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Lead Detail</a:t>
            </a:r>
            <a:endParaRPr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4388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34950" eaLnBrk="1" hangingPunct="1"/>
            <a:r>
              <a:rPr lang="en-US" sz="2500" smtClean="0">
                <a:latin typeface="Arial" charset="0"/>
              </a:rPr>
              <a:t>The lead “pipeline state”:</a:t>
            </a: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  <a:p>
            <a:pPr marL="234950" indent="-234950" eaLnBrk="1" hangingPunct="1"/>
            <a:r>
              <a:rPr lang="en-US" sz="2500" smtClean="0">
                <a:latin typeface="Arial" charset="0"/>
              </a:rPr>
              <a:t>Click on the state to change it</a:t>
            </a:r>
          </a:p>
          <a:p>
            <a:pPr marL="234950" indent="-234950" eaLnBrk="1" hangingPunct="1"/>
            <a:r>
              <a:rPr lang="en-US" sz="2500" smtClean="0">
                <a:latin typeface="Arial" charset="0"/>
              </a:rPr>
              <a:t>States are defined by each District under the CRM Step.</a:t>
            </a:r>
          </a:p>
          <a:p>
            <a:pPr marL="234950" indent="-234950" eaLnBrk="1" hangingPunct="1"/>
            <a:r>
              <a:rPr lang="en-US" sz="2500" smtClean="0">
                <a:latin typeface="Arial" charset="0"/>
              </a:rPr>
              <a:t>The first two (2) states are mapped to RI’s membership lead states</a:t>
            </a:r>
          </a:p>
          <a:p>
            <a:pPr marL="234950" indent="-234950" eaLnBrk="1" hangingPunct="1">
              <a:buFont typeface="Arial" charset="0"/>
              <a:buNone/>
            </a:pPr>
            <a:endParaRPr lang="en-US" sz="2500" smtClean="0">
              <a:latin typeface="Arial" charset="0"/>
            </a:endParaRP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  <a:p>
            <a:pPr marL="234950" indent="-234950" eaLnBrk="1" hangingPunct="1"/>
            <a:endParaRPr lang="en-US" sz="25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Lead Pipeline</a:t>
            </a:r>
            <a:endParaRPr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5163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Next Steps 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An open “task” that is assigned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to someone else to perform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Details</a:t>
            </a:r>
          </a:p>
          <a:p>
            <a:pPr lvl="2" eaLnBrk="1" hangingPunct="1"/>
            <a:r>
              <a:rPr lang="en-US" sz="2000" smtClean="0">
                <a:latin typeface="Arial" charset="0"/>
              </a:rPr>
              <a:t>Who needs to do it</a:t>
            </a:r>
          </a:p>
          <a:p>
            <a:pPr lvl="2" eaLnBrk="1" hangingPunct="1"/>
            <a:r>
              <a:rPr lang="en-US" sz="2000" smtClean="0">
                <a:latin typeface="Arial" charset="0"/>
              </a:rPr>
              <a:t>When it needs to be done by</a:t>
            </a:r>
          </a:p>
          <a:p>
            <a:pPr lvl="2" eaLnBrk="1" hangingPunct="1"/>
            <a:r>
              <a:rPr lang="en-US" sz="2000" smtClean="0">
                <a:latin typeface="Arial" charset="0"/>
              </a:rPr>
              <a:t>What needs to be done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eaLnBrk="1" hangingPunct="1"/>
            <a:r>
              <a:rPr lang="en-US" sz="2500" smtClean="0">
                <a:latin typeface="Arial" charset="0"/>
              </a:rPr>
              <a:t>Past Activities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An historical log of emails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calls, notes, and club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re-assignments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lvl="1" eaLnBrk="1" hangingPunct="1"/>
            <a:endParaRPr lang="en-US" sz="24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Lead Activities</a:t>
            </a:r>
            <a:endParaRPr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788" y="2403475"/>
            <a:ext cx="446881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Entering Lead Activities/Tasks</a:t>
            </a:r>
            <a:endParaRPr dirty="0"/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There are four (4) activities or tasks that can be entered:</a:t>
            </a: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r>
              <a:rPr lang="en-US" sz="2500" smtClean="0">
                <a:latin typeface="Arial" charset="0"/>
              </a:rPr>
              <a:t>A call and the conversation notes can be entered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An email can be sent directly to the prospect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A future “task” can be entered for person in your club or district to perform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A note (a comment or reminder) can be added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** District Admin **: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 lead can be assigned to a club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 lead can be re-assigned to a different club</a:t>
            </a:r>
          </a:p>
          <a:p>
            <a:pPr eaLnBrk="1" hangingPunct="1">
              <a:buFont typeface="Arial" charset="0"/>
              <a:buNone/>
            </a:pPr>
            <a:r>
              <a:rPr lang="en-US" sz="2500" smtClean="0">
                <a:latin typeface="Arial" charset="0"/>
              </a:rPr>
              <a:t>	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871663"/>
            <a:ext cx="6334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A short recap of a call can be captured:</a:t>
            </a: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r>
              <a:rPr lang="en-US" sz="2500" smtClean="0">
                <a:latin typeface="Arial" charset="0"/>
              </a:rPr>
              <a:t>A follow-up conversation reminder can be entered  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This will appear as a future task on the member activity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/>
            <a:endParaRPr lang="en-US" sz="25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Log a Call</a:t>
            </a:r>
            <a:endParaRPr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1990725"/>
            <a:ext cx="74707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An email can be sent to the lead: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An email might be, but not limited to: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An invite to a club meeting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 request for some</a:t>
            </a:r>
            <a:br>
              <a:rPr lang="en-US" sz="24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information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 thank you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CC and BCC emails </a:t>
            </a:r>
            <a:br>
              <a:rPr lang="en-US" sz="2500" smtClean="0">
                <a:latin typeface="Arial" charset="0"/>
              </a:rPr>
            </a:br>
            <a:r>
              <a:rPr lang="en-US" sz="2500" smtClean="0">
                <a:latin typeface="Arial" charset="0"/>
              </a:rPr>
              <a:t>are optional</a:t>
            </a: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lvl="1" eaLnBrk="1" hangingPunct="1"/>
            <a:endParaRPr lang="en-US" sz="2400" smtClean="0">
              <a:latin typeface="Arial" charset="0"/>
            </a:endParaRPr>
          </a:p>
          <a:p>
            <a:pPr lvl="1" eaLnBrk="1" hangingPunct="1"/>
            <a:endParaRPr lang="en-US" sz="24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/>
              <a:t>Send an EMail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25" y="2547938"/>
            <a:ext cx="505777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A task is a request for someone to take an action or perform some action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Tasks are assigned to ONE (1) individual for accountability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Tasks have a due date when the task should be completed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The individual assigned the task WILL receive an email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The individual assigned the task MAY receive a reminder notification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Depends on the dates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Depends on the notification setup</a:t>
            </a:r>
          </a:p>
          <a:p>
            <a:pPr lvl="1" eaLnBrk="1" hangingPunct="1"/>
            <a:endParaRPr lang="en-US" sz="24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Enter a Task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Enter a Task</a:t>
            </a:r>
            <a:endParaRPr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592263"/>
            <a:ext cx="85391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1"/>
          <p:cNvSpPr>
            <a:spLocks noGrp="1"/>
          </p:cNvSpPr>
          <p:nvPr>
            <p:ph idx="1"/>
          </p:nvPr>
        </p:nvSpPr>
        <p:spPr>
          <a:xfrm>
            <a:off x="292100" y="1276350"/>
            <a:ext cx="8350250" cy="5467350"/>
          </a:xfrm>
        </p:spPr>
        <p:txBody>
          <a:bodyPr/>
          <a:lstStyle/>
          <a:p>
            <a:pPr marL="406400" indent="-406400" eaLnBrk="1" hangingPunct="1">
              <a:lnSpc>
                <a:spcPct val="80000"/>
              </a:lnSpc>
            </a:pPr>
            <a:r>
              <a:rPr lang="en-US" sz="4100" smtClean="0">
                <a:latin typeface="Arial" charset="0"/>
              </a:rPr>
              <a:t>10:3:1 Rule</a:t>
            </a:r>
          </a:p>
          <a:p>
            <a:pPr marL="981075" lvl="1" indent="-460375" eaLnBrk="1" hangingPunct="1">
              <a:lnSpc>
                <a:spcPct val="80000"/>
              </a:lnSpc>
            </a:pPr>
            <a:r>
              <a:rPr lang="en-US" sz="4000" smtClean="0">
                <a:latin typeface="Arial" charset="0"/>
              </a:rPr>
              <a:t>10 Referrals/Contacts/Suspects</a:t>
            </a:r>
          </a:p>
          <a:p>
            <a:pPr marL="981075" lvl="1" indent="-460375" eaLnBrk="1" hangingPunct="1">
              <a:lnSpc>
                <a:spcPct val="80000"/>
              </a:lnSpc>
            </a:pPr>
            <a:r>
              <a:rPr lang="en-US" sz="4000" smtClean="0">
                <a:latin typeface="Arial" charset="0"/>
              </a:rPr>
              <a:t>3 Prospects (to a membership event)</a:t>
            </a:r>
          </a:p>
          <a:p>
            <a:pPr marL="981075" lvl="1" indent="-460375" eaLnBrk="1" hangingPunct="1">
              <a:lnSpc>
                <a:spcPct val="80000"/>
              </a:lnSpc>
            </a:pPr>
            <a:r>
              <a:rPr lang="en-US" sz="4000" smtClean="0">
                <a:latin typeface="Arial" charset="0"/>
              </a:rPr>
              <a:t>1 New Member</a:t>
            </a:r>
          </a:p>
          <a:p>
            <a:pPr marL="406400" indent="-406400" eaLnBrk="1" hangingPunct="1">
              <a:lnSpc>
                <a:spcPct val="80000"/>
              </a:lnSpc>
            </a:pPr>
            <a:r>
              <a:rPr lang="en-US" sz="4100" smtClean="0">
                <a:latin typeface="Arial" charset="0"/>
              </a:rPr>
              <a:t>Average Attrition = 14% </a:t>
            </a:r>
          </a:p>
          <a:p>
            <a:pPr marL="406400" indent="-406400" eaLnBrk="1" hangingPunct="1">
              <a:lnSpc>
                <a:spcPct val="80000"/>
              </a:lnSpc>
            </a:pPr>
            <a:r>
              <a:rPr lang="en-US" sz="4100" smtClean="0">
                <a:latin typeface="Arial" charset="0"/>
              </a:rPr>
              <a:t>40-member club = 6/year</a:t>
            </a:r>
          </a:p>
          <a:p>
            <a:pPr marL="406400" indent="-406400" eaLnBrk="1" hangingPunct="1">
              <a:lnSpc>
                <a:spcPct val="80000"/>
              </a:lnSpc>
            </a:pPr>
            <a:r>
              <a:rPr lang="en-US" sz="4100" smtClean="0">
                <a:latin typeface="Arial" charset="0"/>
              </a:rPr>
              <a:t>= 60 Suspects, 18 Prospects</a:t>
            </a:r>
          </a:p>
          <a:p>
            <a:pPr marL="406400" indent="-406400" eaLnBrk="1" hangingPunct="1">
              <a:lnSpc>
                <a:spcPct val="80000"/>
              </a:lnSpc>
            </a:pPr>
            <a:r>
              <a:rPr lang="en-US" sz="4100" smtClean="0">
                <a:latin typeface="Arial" charset="0"/>
              </a:rPr>
              <a:t>= 6 New Members</a:t>
            </a:r>
          </a:p>
          <a:p>
            <a:pPr marL="406400" indent="-406400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/>
              <a:t>The Challenge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Notes can be entered for a prospect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Notes can be a comment or recap of a conversation</a:t>
            </a:r>
          </a:p>
          <a:p>
            <a:pPr eaLnBrk="1" hangingPunct="1"/>
            <a:endParaRPr lang="en-US" sz="25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5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Enter a Note</a:t>
            </a:r>
            <a:endParaRPr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3124200"/>
            <a:ext cx="77676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This is a district level function (S-Lvl configurable in Setup)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RI Import process will assign leads to the club or if not assigned by RI to the zProspect Club setup for the district</a:t>
            </a:r>
          </a:p>
          <a:p>
            <a:pPr eaLnBrk="1" hangingPunct="1"/>
            <a:r>
              <a:rPr lang="en-US" sz="2500" smtClean="0">
                <a:latin typeface="Arial" charset="0"/>
              </a:rPr>
              <a:t>This function allows the administrator</a:t>
            </a:r>
            <a:r>
              <a:rPr lang="en-US" smtClean="0">
                <a:latin typeface="Arial" charset="0"/>
              </a:rPr>
              <a:t> to move a lead from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zProspect to an Active club</a:t>
            </a:r>
          </a:p>
          <a:p>
            <a:pPr eaLnBrk="1" hangingPunct="1"/>
            <a:r>
              <a:rPr lang="en-US" smtClean="0">
                <a:latin typeface="Arial" charset="0"/>
              </a:rPr>
              <a:t>This function ALSO allows the administrator to move a stale lead from one club to another club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Re-Assign Club</a:t>
            </a:r>
            <a:endParaRPr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4614863"/>
            <a:ext cx="72866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733675"/>
            <a:ext cx="6858000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RI Membership Lead Import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In My Rotary, navigate to: Manage District Membership Leads,  and click “Active and Historical Membership Leads Report”: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Export the leads using the default values</a:t>
            </a:r>
          </a:p>
          <a:p>
            <a:pPr eaLnBrk="1" hangingPunct="1"/>
            <a:r>
              <a:rPr lang="en-US" smtClean="0">
                <a:latin typeface="Arial" charset="0"/>
              </a:rPr>
              <a:t>Save this download file on your device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Import RI Data</a:t>
            </a:r>
            <a:endParaRPr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2152650"/>
            <a:ext cx="4719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538" y="3609975"/>
            <a:ext cx="294481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219075" y="1276350"/>
            <a:ext cx="6915150" cy="497205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In DACdb CRM, click on: Import RI Leads button: 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Find the local file download above (1)</a:t>
            </a:r>
          </a:p>
          <a:p>
            <a:pPr eaLnBrk="1" hangingPunct="1"/>
            <a:r>
              <a:rPr lang="en-US" smtClean="0">
                <a:latin typeface="Arial" charset="0"/>
              </a:rPr>
              <a:t>Click Import CSV</a:t>
            </a:r>
          </a:p>
          <a:p>
            <a:pPr eaLnBrk="1" hangingPunct="1"/>
            <a:r>
              <a:rPr lang="en-US" smtClean="0">
                <a:latin typeface="Arial" charset="0"/>
              </a:rPr>
              <a:t>Detailed Instructions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on the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Import RI Leads page</a:t>
            </a:r>
          </a:p>
          <a:p>
            <a:pPr lvl="1" eaLnBrk="1" hangingPunct="1"/>
            <a:endParaRPr lang="en-US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Import RI Data</a:t>
            </a:r>
            <a:endParaRPr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2138"/>
            <a:ext cx="914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038" y="4029075"/>
            <a:ext cx="535146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4294967295"/>
          </p:nvPr>
        </p:nvSpPr>
        <p:spPr>
          <a:xfrm>
            <a:off x="219075" y="1276350"/>
            <a:ext cx="8715375" cy="5467350"/>
          </a:xfrm>
        </p:spPr>
        <p:txBody>
          <a:bodyPr/>
          <a:lstStyle/>
          <a:p>
            <a:pPr marL="288925" indent="-2889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What can I do with the CRM?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Manage “Potential” and “Proposed” members – your “membership prospects”.  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Don’t squander a good prospect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Download, Import and Manage </a:t>
            </a:r>
            <a:br>
              <a:rPr lang="en-US" sz="2900" smtClean="0">
                <a:latin typeface="Arial" charset="0"/>
              </a:rPr>
            </a:br>
            <a:r>
              <a:rPr lang="en-US" sz="2900" smtClean="0">
                <a:latin typeface="Arial" charset="0"/>
              </a:rPr>
              <a:t>    RI Membership Leads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Track activities collaboratively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Track calls placed to Potential/Proposed members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Enter notes from conversations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Send and track emails sent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Enter tasks to be performed by someone by a future date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Assign “follow-up” items to members within your club/district</a:t>
            </a:r>
          </a:p>
          <a:p>
            <a:pPr marL="1317625" lvl="2" indent="-233363" eaLnBrk="1" hangingPunct="1">
              <a:lnSpc>
                <a:spcPct val="80000"/>
              </a:lnSpc>
            </a:pPr>
            <a:endParaRPr lang="en-US" sz="2500" smtClean="0">
              <a:latin typeface="Arial" charset="0"/>
            </a:endParaRPr>
          </a:p>
          <a:p>
            <a:pPr marL="796925" lvl="1" indent="-339725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marL="288925" indent="-288925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marL="288925" indent="-288925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/>
              <a:t>CRM Recap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/>
          <p:cNvSpPr>
            <a:spLocks noGrp="1"/>
          </p:cNvSpPr>
          <p:nvPr>
            <p:ph idx="4294967295"/>
          </p:nvPr>
        </p:nvSpPr>
        <p:spPr>
          <a:xfrm>
            <a:off x="219075" y="1276350"/>
            <a:ext cx="8296275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>
                <a:latin typeface="Arial" charset="0"/>
              </a:rPr>
              <a:t>What is a CRM?</a:t>
            </a:r>
          </a:p>
          <a:p>
            <a:pPr eaLnBrk="1" hangingPunct="1">
              <a:lnSpc>
                <a:spcPct val="80000"/>
              </a:lnSpc>
            </a:pPr>
            <a:endParaRPr lang="en-US" sz="4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CRM Overview</a:t>
            </a:r>
            <a:endParaRPr dirty="0"/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57225" y="2063750"/>
            <a:ext cx="7467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Customer Relationship Management (CRM) is a term that refers to practices, strategies and technologies that companies use to manage and analyze customer interactions and data throughout the </a:t>
            </a:r>
            <a:r>
              <a:rPr lang="en-US" sz="2800" u="sng">
                <a:hlinkClick r:id="rId2"/>
              </a:rPr>
              <a:t>customer lifecycle</a:t>
            </a:r>
            <a:r>
              <a:rPr lang="en-US" sz="2800"/>
              <a:t>, with the goal of improving customer service relationships and assisting in customer retention and driving sales growth</a:t>
            </a:r>
          </a:p>
          <a:p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4294967295"/>
          </p:nvPr>
        </p:nvSpPr>
        <p:spPr>
          <a:xfrm>
            <a:off x="219075" y="1276350"/>
            <a:ext cx="8715375" cy="5467350"/>
          </a:xfrm>
        </p:spPr>
        <p:txBody>
          <a:bodyPr/>
          <a:lstStyle/>
          <a:p>
            <a:pPr marL="288925" indent="-2889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What can I do with the CRM?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It is a new tool to help clubs and districts manage “Potential” and “Proposed” members – your “membership prospects”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Download, Import and Manage RI Membership Leads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Track activities collaboratively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Track calls placed to Potential/Proposed members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Enter notes from conversations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Enter and track emails sent</a:t>
            </a:r>
          </a:p>
          <a:p>
            <a:pPr marL="796925" lvl="1" indent="-339725" eaLnBrk="1" hangingPunct="1">
              <a:lnSpc>
                <a:spcPct val="80000"/>
              </a:lnSpc>
            </a:pPr>
            <a:r>
              <a:rPr lang="en-US" sz="2900" smtClean="0">
                <a:latin typeface="Arial" charset="0"/>
              </a:rPr>
              <a:t>Enter tasks to be performed by someone by a future date</a:t>
            </a:r>
          </a:p>
          <a:p>
            <a:pPr marL="1317625" lvl="2" indent="-233363" eaLnBrk="1" hangingPunct="1">
              <a:lnSpc>
                <a:spcPct val="80000"/>
              </a:lnSpc>
            </a:pPr>
            <a:r>
              <a:rPr lang="en-US" sz="2500" smtClean="0">
                <a:latin typeface="Arial" charset="0"/>
              </a:rPr>
              <a:t>Assign “follow-up” items to members within your club/district</a:t>
            </a:r>
          </a:p>
          <a:p>
            <a:pPr marL="1317625" lvl="2" indent="-233363" eaLnBrk="1" hangingPunct="1">
              <a:lnSpc>
                <a:spcPct val="80000"/>
              </a:lnSpc>
            </a:pPr>
            <a:endParaRPr lang="en-US" sz="2500" smtClean="0">
              <a:latin typeface="Arial" charset="0"/>
            </a:endParaRPr>
          </a:p>
          <a:p>
            <a:pPr marL="796925" lvl="1" indent="-339725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marL="288925" indent="-288925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  <a:p>
            <a:pPr marL="288925" indent="-288925" eaLnBrk="1" hangingPunct="1">
              <a:lnSpc>
                <a:spcPct val="80000"/>
              </a:lnSpc>
            </a:pPr>
            <a:endParaRPr lang="en-US" sz="19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CRM Overview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733675"/>
            <a:ext cx="6858000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Setup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219075" y="1276350"/>
            <a:ext cx="8296275" cy="5381625"/>
          </a:xfrm>
        </p:spPr>
        <p:txBody>
          <a:bodyPr/>
          <a:lstStyle/>
          <a:p>
            <a:pPr eaLnBrk="1" hangingPunct="1"/>
            <a:r>
              <a:rPr lang="en-US" sz="2500" smtClean="0">
                <a:latin typeface="Arial" charset="0"/>
              </a:rPr>
              <a:t>The DACdb CRM requires minimal setup:</a:t>
            </a:r>
          </a:p>
          <a:p>
            <a:pPr marL="631825" lvl="1" indent="-227013" eaLnBrk="1" hangingPunct="1"/>
            <a:r>
              <a:rPr lang="en-US" sz="2400" smtClean="0">
                <a:latin typeface="Arial" charset="0"/>
              </a:rPr>
              <a:t>Add a “zProspect” club to your district club listing</a:t>
            </a:r>
          </a:p>
          <a:p>
            <a:pPr marL="1263650" lvl="2" indent="-347663" eaLnBrk="1" hangingPunct="1"/>
            <a:r>
              <a:rPr lang="en-US" sz="2000" smtClean="0">
                <a:latin typeface="Arial" charset="0"/>
              </a:rPr>
              <a:t>This club will be used to contain Potential and Proposed members that have not yet been assigned to a club</a:t>
            </a:r>
          </a:p>
          <a:p>
            <a:pPr marL="1263650" lvl="2" indent="-347663" eaLnBrk="1" hangingPunct="1"/>
            <a:r>
              <a:rPr lang="en-US" sz="2000" smtClean="0">
                <a:latin typeface="Arial" charset="0"/>
              </a:rPr>
              <a:t>The members on the LEADS list imported from RI &amp; not assigned to a club will be imported into the “zProspect” club</a:t>
            </a:r>
            <a:endParaRPr lang="en-US" smtClean="0">
              <a:latin typeface="Arial" charset="0"/>
            </a:endParaRPr>
          </a:p>
          <a:p>
            <a:pPr marL="631825" lvl="1" indent="-227013" eaLnBrk="1" hangingPunct="1"/>
            <a:r>
              <a:rPr lang="en-US" sz="2400" smtClean="0">
                <a:latin typeface="Arial" charset="0"/>
              </a:rPr>
              <a:t>Assign the “Potential” and “Proposed” member types you want the CRM to manage</a:t>
            </a:r>
          </a:p>
          <a:p>
            <a:pPr marL="631825" lvl="1" indent="-227013" eaLnBrk="1" hangingPunct="1"/>
            <a:r>
              <a:rPr lang="en-US" sz="2400" smtClean="0">
                <a:latin typeface="Arial" charset="0"/>
              </a:rPr>
              <a:t>Assign the security levels allowed to perform certain actions within the CRM (e.g., move  unassigned members into an “Active” club)</a:t>
            </a:r>
          </a:p>
          <a:p>
            <a:pPr marL="631825" lvl="1" indent="-227013" eaLnBrk="1" hangingPunct="1"/>
            <a:r>
              <a:rPr lang="en-US" sz="2400" smtClean="0">
                <a:latin typeface="Arial" charset="0"/>
              </a:rPr>
              <a:t>Define your “Pipeline States”.  Theses states defined your process or steps that start with a potential member contact leading to up a full active member.</a:t>
            </a:r>
          </a:p>
          <a:p>
            <a:pPr eaLnBrk="1" hangingPunct="1">
              <a:buFont typeface="Arial" charset="0"/>
              <a:buNone/>
            </a:pPr>
            <a:endParaRPr lang="en-US" sz="250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CRM Setup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 indent="-406400" eaLnBrk="1" hangingPunct="1"/>
            <a:r>
              <a:rPr lang="en-US" sz="2900" smtClean="0">
                <a:latin typeface="Arial" charset="0"/>
              </a:rPr>
              <a:t>By default, the system defines six(6) steps:</a:t>
            </a:r>
          </a:p>
          <a:p>
            <a:pPr marL="866775" lvl="1" indent="-292100" eaLnBrk="1" hangingPunct="1"/>
            <a:r>
              <a:rPr lang="en-US" sz="2800" smtClean="0">
                <a:latin typeface="Arial" charset="0"/>
              </a:rPr>
              <a:t>Inquiry (*)</a:t>
            </a:r>
          </a:p>
          <a:p>
            <a:pPr marL="866775" lvl="1" indent="-292100" eaLnBrk="1" hangingPunct="1"/>
            <a:r>
              <a:rPr lang="en-US" sz="2800" smtClean="0">
                <a:latin typeface="Arial" charset="0"/>
              </a:rPr>
              <a:t>Club Matching (*)</a:t>
            </a:r>
          </a:p>
          <a:p>
            <a:pPr marL="866775" lvl="1" indent="-292100" eaLnBrk="1" hangingPunct="1"/>
            <a:r>
              <a:rPr lang="en-US" sz="2800" smtClean="0">
                <a:latin typeface="Arial" charset="0"/>
              </a:rPr>
              <a:t>Interested</a:t>
            </a:r>
          </a:p>
          <a:p>
            <a:pPr marL="866775" lvl="1" indent="-292100" eaLnBrk="1" hangingPunct="1"/>
            <a:r>
              <a:rPr lang="en-US" sz="2800" smtClean="0">
                <a:latin typeface="Arial" charset="0"/>
              </a:rPr>
              <a:t>Decision &lt; 2 months</a:t>
            </a:r>
          </a:p>
          <a:p>
            <a:pPr marL="866775" lvl="1" indent="-292100" eaLnBrk="1" hangingPunct="1"/>
            <a:r>
              <a:rPr lang="en-US" sz="2800" smtClean="0">
                <a:latin typeface="Arial" charset="0"/>
              </a:rPr>
              <a:t>Decision 2-12 months</a:t>
            </a:r>
          </a:p>
          <a:p>
            <a:pPr marL="866775" lvl="1" indent="-292100" eaLnBrk="1" hangingPunct="1"/>
            <a:r>
              <a:rPr lang="en-US" sz="2800" smtClean="0">
                <a:latin typeface="Arial" charset="0"/>
              </a:rPr>
              <a:t>Proposed Member </a:t>
            </a:r>
          </a:p>
          <a:p>
            <a:pPr marL="406400" indent="-406400" eaLnBrk="1" hangingPunct="1"/>
            <a:r>
              <a:rPr lang="en-US" sz="2900" smtClean="0">
                <a:latin typeface="Arial" charset="0"/>
              </a:rPr>
              <a:t>Each District can define (rename, add or delete) their own states/steps</a:t>
            </a:r>
          </a:p>
          <a:p>
            <a:pPr marL="406400" indent="-406400" eaLnBrk="1" hangingPunct="1"/>
            <a:r>
              <a:rPr lang="en-US" sz="2900" smtClean="0">
                <a:latin typeface="Arial" charset="0"/>
              </a:rPr>
              <a:t>The 1</a:t>
            </a:r>
            <a:r>
              <a:rPr lang="en-US" sz="2900" baseline="30000" smtClean="0">
                <a:latin typeface="Arial" charset="0"/>
              </a:rPr>
              <a:t>st</a:t>
            </a:r>
            <a:r>
              <a:rPr lang="en-US" sz="2900" smtClean="0">
                <a:latin typeface="Arial" charset="0"/>
              </a:rPr>
              <a:t> two states/steps will be mapped to Inquiry and then Club Matching/Club Connection as part of the RI import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Pipeline State Setup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733675"/>
            <a:ext cx="6858000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Using the CRM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indent="-169863" eaLnBrk="1" hangingPunct="1"/>
            <a:r>
              <a:rPr lang="en-US" smtClean="0">
                <a:latin typeface="Arial" charset="0"/>
              </a:rPr>
              <a:t>Click on the CRM tab or CRM ICON in the new UI</a:t>
            </a:r>
          </a:p>
          <a:p>
            <a:pPr marL="169863" indent="-169863" eaLnBrk="1" hangingPunct="1"/>
            <a:r>
              <a:rPr lang="en-US" smtClean="0">
                <a:latin typeface="Arial" charset="0"/>
              </a:rPr>
              <a:t>All membership leads being managed by the CRM will be listed:</a:t>
            </a: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r>
              <a:rPr lang="en-US" smtClean="0">
                <a:latin typeface="Arial" charset="0"/>
              </a:rPr>
              <a:t>Three options:</a:t>
            </a:r>
          </a:p>
          <a:p>
            <a:pPr marL="631825" lvl="1" eaLnBrk="1" hangingPunct="1"/>
            <a:r>
              <a:rPr lang="en-US" smtClean="0">
                <a:latin typeface="Arial" charset="0"/>
              </a:rPr>
              <a:t>(1) Click on the radio button to start working with a specific lead</a:t>
            </a:r>
          </a:p>
          <a:p>
            <a:pPr marL="631825" lvl="1" eaLnBrk="1" hangingPunct="1"/>
            <a:r>
              <a:rPr lang="en-US" smtClean="0">
                <a:latin typeface="Arial" charset="0"/>
              </a:rPr>
              <a:t>(2) Import RI membership leads</a:t>
            </a:r>
          </a:p>
          <a:p>
            <a:pPr marL="631825" lvl="1" eaLnBrk="1" hangingPunct="1"/>
            <a:r>
              <a:rPr lang="en-US" smtClean="0">
                <a:latin typeface="Arial" charset="0"/>
              </a:rPr>
              <a:t>(3) Add a lead into your club in DACdb</a:t>
            </a:r>
          </a:p>
          <a:p>
            <a:pPr marL="169863" indent="-169863" eaLnBrk="1" hangingPunct="1"/>
            <a:endParaRPr lang="en-US" smtClean="0">
              <a:latin typeface="Arial" charset="0"/>
            </a:endParaRPr>
          </a:p>
          <a:p>
            <a:pPr marL="169863" indent="-169863" eaLnBrk="1" hangingPunct="1"/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725"/>
            <a:ext cx="7677150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Getting Started</a:t>
            </a:r>
            <a:endParaRPr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5"/>
            <a:ext cx="9144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1033</Words>
  <Application>Microsoft Office PowerPoint</Application>
  <PresentationFormat>On-screen Show (4:3)</PresentationFormat>
  <Paragraphs>213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 Light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DACdb CRM</vt:lpstr>
      <vt:lpstr>The Challenge</vt:lpstr>
      <vt:lpstr>CRM Overview</vt:lpstr>
      <vt:lpstr>CRM Overview</vt:lpstr>
      <vt:lpstr>Setup</vt:lpstr>
      <vt:lpstr>CRM Setup</vt:lpstr>
      <vt:lpstr>Pipeline State Setup</vt:lpstr>
      <vt:lpstr>Using the CRM</vt:lpstr>
      <vt:lpstr>Getting Started</vt:lpstr>
      <vt:lpstr>Lead Management Overview</vt:lpstr>
      <vt:lpstr>Lead Views</vt:lpstr>
      <vt:lpstr>Lead Detail</vt:lpstr>
      <vt:lpstr>Lead Pipeline</vt:lpstr>
      <vt:lpstr>Lead Activities</vt:lpstr>
      <vt:lpstr>Entering Lead Activities/Tasks</vt:lpstr>
      <vt:lpstr>Log a Call</vt:lpstr>
      <vt:lpstr>Send an EMail</vt:lpstr>
      <vt:lpstr>Enter a Task</vt:lpstr>
      <vt:lpstr>Enter a Task</vt:lpstr>
      <vt:lpstr>Enter a Note</vt:lpstr>
      <vt:lpstr>Re-Assign Club</vt:lpstr>
      <vt:lpstr>RI Membership Lead Import</vt:lpstr>
      <vt:lpstr>Import RI Data</vt:lpstr>
      <vt:lpstr>Import RI Data</vt:lpstr>
      <vt:lpstr>CRM Recap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Soden</dc:creator>
  <cp:lastModifiedBy>TRW</cp:lastModifiedBy>
  <cp:revision>116</cp:revision>
  <dcterms:created xsi:type="dcterms:W3CDTF">2017-05-05T20:10:56Z</dcterms:created>
  <dcterms:modified xsi:type="dcterms:W3CDTF">2019-03-01T19:22:46Z</dcterms:modified>
</cp:coreProperties>
</file>