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62" r:id="rId2"/>
  </p:sldMasterIdLst>
  <p:notesMasterIdLst>
    <p:notesMasterId r:id="rId36"/>
  </p:notesMasterIdLst>
  <p:sldIdLst>
    <p:sldId id="333" r:id="rId3"/>
    <p:sldId id="343" r:id="rId4"/>
    <p:sldId id="342" r:id="rId5"/>
    <p:sldId id="305" r:id="rId6"/>
    <p:sldId id="344" r:id="rId7"/>
    <p:sldId id="307" r:id="rId8"/>
    <p:sldId id="311" r:id="rId9"/>
    <p:sldId id="312" r:id="rId10"/>
    <p:sldId id="313" r:id="rId11"/>
    <p:sldId id="323" r:id="rId12"/>
    <p:sldId id="325" r:id="rId13"/>
    <p:sldId id="300" r:id="rId14"/>
    <p:sldId id="301" r:id="rId15"/>
    <p:sldId id="315" r:id="rId16"/>
    <p:sldId id="320" r:id="rId17"/>
    <p:sldId id="321" r:id="rId18"/>
    <p:sldId id="322" r:id="rId19"/>
    <p:sldId id="326" r:id="rId20"/>
    <p:sldId id="345" r:id="rId21"/>
    <p:sldId id="299" r:id="rId22"/>
    <p:sldId id="304" r:id="rId23"/>
    <p:sldId id="298" r:id="rId24"/>
    <p:sldId id="352" r:id="rId25"/>
    <p:sldId id="353" r:id="rId26"/>
    <p:sldId id="468" r:id="rId27"/>
    <p:sldId id="356" r:id="rId28"/>
    <p:sldId id="427" r:id="rId29"/>
    <p:sldId id="467" r:id="rId30"/>
    <p:sldId id="458" r:id="rId31"/>
    <p:sldId id="464" r:id="rId32"/>
    <p:sldId id="465" r:id="rId33"/>
    <p:sldId id="466" r:id="rId34"/>
    <p:sldId id="358" r:id="rId35"/>
  </p:sldIdLst>
  <p:sldSz cx="12399963" cy="6648450"/>
  <p:notesSz cx="7010400" cy="9296400"/>
  <p:defaultTextStyle>
    <a:defPPr>
      <a:defRPr lang="en-U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ndra Olson" initials="SO" lastIdx="1" clrIdx="0">
    <p:extLst>
      <p:ext uri="{19B8F6BF-5375-455C-9EA6-DF929625EA0E}">
        <p15:presenceInfo xmlns:p15="http://schemas.microsoft.com/office/powerpoint/2012/main" userId="225ee5d6be26ae8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966"/>
    <a:srgbClr val="FFBE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480" autoAdjust="0"/>
  </p:normalViewPr>
  <p:slideViewPr>
    <p:cSldViewPr snapToGrid="0">
      <p:cViewPr varScale="1">
        <p:scale>
          <a:sx n="60" d="100"/>
          <a:sy n="60" d="100"/>
        </p:scale>
        <p:origin x="800" y="48"/>
      </p:cViewPr>
      <p:guideLst/>
    </p:cSldViewPr>
  </p:slideViewPr>
  <p:notesTextViewPr>
    <p:cViewPr>
      <p:scale>
        <a:sx n="1" d="1"/>
        <a:sy n="1" d="1"/>
      </p:scale>
      <p:origin x="0" y="0"/>
    </p:cViewPr>
  </p:notesTextViewPr>
  <p:sorterViewPr>
    <p:cViewPr varScale="1">
      <p:scale>
        <a:sx n="100" d="100"/>
        <a:sy n="100" d="100"/>
      </p:scale>
      <p:origin x="0" y="-66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E5F664B-B80E-4225-ADE3-1E952A88C0B3}" type="datetimeFigureOut">
              <a:rPr lang="en-US" smtClean="0"/>
              <a:t>5/21/2022</a:t>
            </a:fld>
            <a:endParaRPr lang="en-US"/>
          </a:p>
        </p:txBody>
      </p:sp>
      <p:sp>
        <p:nvSpPr>
          <p:cNvPr id="4" name="Slide Image Placeholder 3"/>
          <p:cNvSpPr>
            <a:spLocks noGrp="1" noRot="1" noChangeAspect="1"/>
          </p:cNvSpPr>
          <p:nvPr>
            <p:ph type="sldImg" idx="2"/>
          </p:nvPr>
        </p:nvSpPr>
        <p:spPr>
          <a:xfrm>
            <a:off x="579438" y="1162050"/>
            <a:ext cx="585152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3C868A6-5811-4CA3-9874-25F3423E7B47}" type="slidenum">
              <a:rPr lang="en-US" smtClean="0"/>
              <a:t>‹#›</a:t>
            </a:fld>
            <a:endParaRPr lang="en-US"/>
          </a:p>
        </p:txBody>
      </p:sp>
    </p:spTree>
    <p:extLst>
      <p:ext uri="{BB962C8B-B14F-4D97-AF65-F5344CB8AC3E}">
        <p14:creationId xmlns:p14="http://schemas.microsoft.com/office/powerpoint/2010/main" val="10177382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Discover Rotary. Let’s begin by having everyone do a brief 30 second introduction to include name, vocation and for club members what attracted you to Rotary and what’s kept you coming back and for our potential members, what sparked your interest in Rotary. I am Sandy Olson of the Rotary Club of Forest Acres. My encore career includes teaching life-long learning classes, mentoring and training Rotarians on intentional membership growth strategies. I joined Rotary for friends and fellowship and that kept me coming back for 19 years.</a:t>
            </a:r>
          </a:p>
        </p:txBody>
      </p:sp>
      <p:sp>
        <p:nvSpPr>
          <p:cNvPr id="4" name="Slide Number Placeholder 3"/>
          <p:cNvSpPr>
            <a:spLocks noGrp="1"/>
          </p:cNvSpPr>
          <p:nvPr>
            <p:ph type="sldNum" sz="quarter" idx="5"/>
          </p:nvPr>
        </p:nvSpPr>
        <p:spPr/>
        <p:txBody>
          <a:bodyPr/>
          <a:lstStyle/>
          <a:p>
            <a:fld id="{03C868A6-5811-4CA3-9874-25F3423E7B47}" type="slidenum">
              <a:rPr lang="en-US" smtClean="0"/>
              <a:t>1</a:t>
            </a:fld>
            <a:endParaRPr lang="en-US"/>
          </a:p>
        </p:txBody>
      </p:sp>
    </p:spTree>
    <p:extLst>
      <p:ext uri="{BB962C8B-B14F-4D97-AF65-F5344CB8AC3E}">
        <p14:creationId xmlns:p14="http://schemas.microsoft.com/office/powerpoint/2010/main" val="42906324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Rotary has a non-profit foundation that promotes world understanding and peace. Since it was founded more than 100 years ago, the Foundation has spent more than $4 billion on life-changing, sustainable project from preventing disease to providing clean water, supporting education, growing local economies, saving mothers and children and promoting peace.</a:t>
            </a:r>
          </a:p>
        </p:txBody>
      </p:sp>
      <p:sp>
        <p:nvSpPr>
          <p:cNvPr id="4" name="Slide Number Placeholder 3"/>
          <p:cNvSpPr>
            <a:spLocks noGrp="1"/>
          </p:cNvSpPr>
          <p:nvPr>
            <p:ph type="sldNum" sz="quarter" idx="5"/>
          </p:nvPr>
        </p:nvSpPr>
        <p:spPr/>
        <p:txBody>
          <a:bodyPr/>
          <a:lstStyle/>
          <a:p>
            <a:fld id="{03C868A6-5811-4CA3-9874-25F3423E7B47}" type="slidenum">
              <a:rPr lang="en-US" smtClean="0"/>
              <a:t>10</a:t>
            </a:fld>
            <a:endParaRPr lang="en-US"/>
          </a:p>
        </p:txBody>
      </p:sp>
    </p:spTree>
    <p:extLst>
      <p:ext uri="{BB962C8B-B14F-4D97-AF65-F5344CB8AC3E}">
        <p14:creationId xmlns:p14="http://schemas.microsoft.com/office/powerpoint/2010/main" val="25570997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Rotary Foundation is best known for its work to end polio in the world. Polio Plus was launched in 1985 and has reached a 99.9% reduction in the number of Polio cases world-wide. The Bill &amp; Melinda Gates Foundation joined Rotary in 2017 to commit $450 million to end polio.</a:t>
            </a:r>
          </a:p>
        </p:txBody>
      </p:sp>
      <p:sp>
        <p:nvSpPr>
          <p:cNvPr id="4" name="Slide Number Placeholder 3"/>
          <p:cNvSpPr>
            <a:spLocks noGrp="1"/>
          </p:cNvSpPr>
          <p:nvPr>
            <p:ph type="sldNum" sz="quarter" idx="5"/>
          </p:nvPr>
        </p:nvSpPr>
        <p:spPr/>
        <p:txBody>
          <a:bodyPr/>
          <a:lstStyle/>
          <a:p>
            <a:fld id="{03C868A6-5811-4CA3-9874-25F3423E7B47}" type="slidenum">
              <a:rPr lang="en-US" smtClean="0"/>
              <a:t>11</a:t>
            </a:fld>
            <a:endParaRPr lang="en-US"/>
          </a:p>
        </p:txBody>
      </p:sp>
    </p:spTree>
    <p:extLst>
      <p:ext uri="{BB962C8B-B14F-4D97-AF65-F5344CB8AC3E}">
        <p14:creationId xmlns:p14="http://schemas.microsoft.com/office/powerpoint/2010/main" val="30434970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Rotary Club of Forest Acres is one of 74 clubs in District 7770 that includes 25 counties in eastern South Carolina. Our 2021-22 District Governor is Paul Walter, a member of the Rotary Club of Hilton Head Island but he originally joined Rotary in Spartanburg in 2001. Our Forest Acres Club used to be known as a small club with a big heart but so many people have joined the club over recent years, we are now a medium size club with an even bigger heart as we give approximately $30,000 annually to non-profit community service organizations. We’re known best for the Forest Acres Festival which we have co-sponsored with the City of Forest Acres for over 20 years.</a:t>
            </a:r>
          </a:p>
        </p:txBody>
      </p:sp>
      <p:sp>
        <p:nvSpPr>
          <p:cNvPr id="4" name="Slide Number Placeholder 3"/>
          <p:cNvSpPr>
            <a:spLocks noGrp="1"/>
          </p:cNvSpPr>
          <p:nvPr>
            <p:ph type="sldNum" sz="quarter" idx="5"/>
          </p:nvPr>
        </p:nvSpPr>
        <p:spPr/>
        <p:txBody>
          <a:bodyPr/>
          <a:lstStyle/>
          <a:p>
            <a:fld id="{03C868A6-5811-4CA3-9874-25F3423E7B47}" type="slidenum">
              <a:rPr lang="en-US" smtClean="0"/>
              <a:t>12</a:t>
            </a:fld>
            <a:endParaRPr lang="en-US"/>
          </a:p>
        </p:txBody>
      </p:sp>
    </p:spTree>
    <p:extLst>
      <p:ext uri="{BB962C8B-B14F-4D97-AF65-F5344CB8AC3E}">
        <p14:creationId xmlns:p14="http://schemas.microsoft.com/office/powerpoint/2010/main" val="31504202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several service projects throughout the club year from making sure students have new shoes to start school with to fighting hunger and promoting literacy. We raise money through sponsorships of the Forest Acres Festival.</a:t>
            </a:r>
          </a:p>
        </p:txBody>
      </p:sp>
      <p:sp>
        <p:nvSpPr>
          <p:cNvPr id="4" name="Slide Number Placeholder 3"/>
          <p:cNvSpPr>
            <a:spLocks noGrp="1"/>
          </p:cNvSpPr>
          <p:nvPr>
            <p:ph type="sldNum" sz="quarter" idx="5"/>
          </p:nvPr>
        </p:nvSpPr>
        <p:spPr/>
        <p:txBody>
          <a:bodyPr/>
          <a:lstStyle/>
          <a:p>
            <a:fld id="{03C868A6-5811-4CA3-9874-25F3423E7B47}" type="slidenum">
              <a:rPr lang="en-US" smtClean="0"/>
              <a:t>13</a:t>
            </a:fld>
            <a:endParaRPr lang="en-US"/>
          </a:p>
        </p:txBody>
      </p:sp>
    </p:spTree>
    <p:extLst>
      <p:ext uri="{BB962C8B-B14F-4D97-AF65-F5344CB8AC3E}">
        <p14:creationId xmlns:p14="http://schemas.microsoft.com/office/powerpoint/2010/main" val="34753915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new project for our club this year was a coat drive held during the month of October. It involved 100% of our club members and we successfully collected 300 hundred coats and distributed them to 10 different community service organizations.</a:t>
            </a:r>
          </a:p>
        </p:txBody>
      </p:sp>
      <p:sp>
        <p:nvSpPr>
          <p:cNvPr id="4" name="Slide Number Placeholder 3"/>
          <p:cNvSpPr>
            <a:spLocks noGrp="1"/>
          </p:cNvSpPr>
          <p:nvPr>
            <p:ph type="sldNum" sz="quarter" idx="5"/>
          </p:nvPr>
        </p:nvSpPr>
        <p:spPr/>
        <p:txBody>
          <a:bodyPr/>
          <a:lstStyle/>
          <a:p>
            <a:fld id="{03C868A6-5811-4CA3-9874-25F3423E7B47}" type="slidenum">
              <a:rPr lang="en-US" smtClean="0"/>
              <a:t>14</a:t>
            </a:fld>
            <a:endParaRPr lang="en-US"/>
          </a:p>
        </p:txBody>
      </p:sp>
    </p:spTree>
    <p:extLst>
      <p:ext uri="{BB962C8B-B14F-4D97-AF65-F5344CB8AC3E}">
        <p14:creationId xmlns:p14="http://schemas.microsoft.com/office/powerpoint/2010/main" val="31703379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Rotarians believe in developing the next generation of leaders. Our programs help young people build leadership skills, expand education and learn the value of service. They may join  Interact Clubs for those age 12-18 and Rotaract Clubs now available for anyone 18 and older. There are a number of grants and scholarships available from Youth Exchange to Rotary Peace Fellowships.</a:t>
            </a:r>
          </a:p>
        </p:txBody>
      </p:sp>
      <p:sp>
        <p:nvSpPr>
          <p:cNvPr id="4" name="Slide Number Placeholder 3"/>
          <p:cNvSpPr>
            <a:spLocks noGrp="1"/>
          </p:cNvSpPr>
          <p:nvPr>
            <p:ph type="sldNum" sz="quarter" idx="5"/>
          </p:nvPr>
        </p:nvSpPr>
        <p:spPr/>
        <p:txBody>
          <a:bodyPr/>
          <a:lstStyle/>
          <a:p>
            <a:fld id="{03C868A6-5811-4CA3-9874-25F3423E7B47}" type="slidenum">
              <a:rPr lang="en-US" smtClean="0"/>
              <a:t>15</a:t>
            </a:fld>
            <a:endParaRPr lang="en-US"/>
          </a:p>
        </p:txBody>
      </p:sp>
    </p:spTree>
    <p:extLst>
      <p:ext uri="{BB962C8B-B14F-4D97-AF65-F5344CB8AC3E}">
        <p14:creationId xmlns:p14="http://schemas.microsoft.com/office/powerpoint/2010/main" val="40648164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Forest Acres is now recognized as one of the most vibrant clubs in D-7770. We were recently honored as the 2020-21 Medium Club of the Year in our District. We have fund club meetings and great speakers, and while we work very hard on our projects and fundraisers…</a:t>
            </a:r>
          </a:p>
        </p:txBody>
      </p:sp>
      <p:sp>
        <p:nvSpPr>
          <p:cNvPr id="4" name="Slide Number Placeholder 3"/>
          <p:cNvSpPr>
            <a:spLocks noGrp="1"/>
          </p:cNvSpPr>
          <p:nvPr>
            <p:ph type="sldNum" sz="quarter" idx="5"/>
          </p:nvPr>
        </p:nvSpPr>
        <p:spPr/>
        <p:txBody>
          <a:bodyPr/>
          <a:lstStyle/>
          <a:p>
            <a:fld id="{03C868A6-5811-4CA3-9874-25F3423E7B47}" type="slidenum">
              <a:rPr lang="en-US" smtClean="0"/>
              <a:t>16</a:t>
            </a:fld>
            <a:endParaRPr lang="en-US"/>
          </a:p>
        </p:txBody>
      </p:sp>
    </p:spTree>
    <p:extLst>
      <p:ext uri="{BB962C8B-B14F-4D97-AF65-F5344CB8AC3E}">
        <p14:creationId xmlns:p14="http://schemas.microsoft.com/office/powerpoint/2010/main" val="19643622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know how to have fun! From performing as the Blues Brothers and Sisters to </a:t>
            </a:r>
            <a:r>
              <a:rPr lang="en-US" dirty="0" err="1"/>
              <a:t>Hoola</a:t>
            </a:r>
            <a:r>
              <a:rPr lang="en-US" dirty="0"/>
              <a:t> Hoop contests, and a Chorus Line!</a:t>
            </a:r>
          </a:p>
        </p:txBody>
      </p:sp>
      <p:sp>
        <p:nvSpPr>
          <p:cNvPr id="4" name="Slide Number Placeholder 3"/>
          <p:cNvSpPr>
            <a:spLocks noGrp="1"/>
          </p:cNvSpPr>
          <p:nvPr>
            <p:ph type="sldNum" sz="quarter" idx="5"/>
          </p:nvPr>
        </p:nvSpPr>
        <p:spPr/>
        <p:txBody>
          <a:bodyPr/>
          <a:lstStyle/>
          <a:p>
            <a:fld id="{03C868A6-5811-4CA3-9874-25F3423E7B47}" type="slidenum">
              <a:rPr lang="en-US" smtClean="0"/>
              <a:t>17</a:t>
            </a:fld>
            <a:endParaRPr lang="en-US"/>
          </a:p>
        </p:txBody>
      </p:sp>
    </p:spTree>
    <p:extLst>
      <p:ext uri="{BB962C8B-B14F-4D97-AF65-F5344CB8AC3E}">
        <p14:creationId xmlns:p14="http://schemas.microsoft.com/office/powerpoint/2010/main" val="25498906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good reasons to join Rotary. Life-long friends, making the community a better place, being part of something larger than yourself, networking, leadership and personal growth. These are just a few of the reasons why millions of people have joined Rotary over the past 117 year. Yes, Rotary celebrates 117 years of service on Feb 23</a:t>
            </a:r>
            <a:r>
              <a:rPr lang="en-US" baseline="30000" dirty="0"/>
              <a:t>rd</a:t>
            </a:r>
            <a:r>
              <a:rPr lang="en-US" dirty="0"/>
              <a:t>. I’d say we look pretty good to be 117 years old.</a:t>
            </a:r>
          </a:p>
        </p:txBody>
      </p:sp>
      <p:sp>
        <p:nvSpPr>
          <p:cNvPr id="4" name="Slide Number Placeholder 3"/>
          <p:cNvSpPr>
            <a:spLocks noGrp="1"/>
          </p:cNvSpPr>
          <p:nvPr>
            <p:ph type="sldNum" sz="quarter" idx="5"/>
          </p:nvPr>
        </p:nvSpPr>
        <p:spPr/>
        <p:txBody>
          <a:bodyPr/>
          <a:lstStyle/>
          <a:p>
            <a:fld id="{03C868A6-5811-4CA3-9874-25F3423E7B47}" type="slidenum">
              <a:rPr lang="en-US" smtClean="0"/>
              <a:t>18</a:t>
            </a:fld>
            <a:endParaRPr lang="en-US"/>
          </a:p>
        </p:txBody>
      </p:sp>
    </p:spTree>
    <p:extLst>
      <p:ext uri="{BB962C8B-B14F-4D97-AF65-F5344CB8AC3E}">
        <p14:creationId xmlns:p14="http://schemas.microsoft.com/office/powerpoint/2010/main" val="23892890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process for joining Forest Acres Rotary. Membership is by invitation from a Rotarian. You submit a completed membership proposal form and when the board of directors approves your membership, you are inducted into the club. You are assigned a new member mentor and attend new member orientation training. But most important of all…you become quickly involved in club activities and events and eventually we encourage all new members to consider a leadership position in the club.</a:t>
            </a:r>
          </a:p>
        </p:txBody>
      </p:sp>
      <p:sp>
        <p:nvSpPr>
          <p:cNvPr id="4" name="Slide Number Placeholder 3"/>
          <p:cNvSpPr>
            <a:spLocks noGrp="1"/>
          </p:cNvSpPr>
          <p:nvPr>
            <p:ph type="sldNum" sz="quarter" idx="5"/>
          </p:nvPr>
        </p:nvSpPr>
        <p:spPr/>
        <p:txBody>
          <a:bodyPr/>
          <a:lstStyle/>
          <a:p>
            <a:fld id="{03C868A6-5811-4CA3-9874-25F3423E7B47}" type="slidenum">
              <a:rPr lang="en-US" smtClean="0"/>
              <a:t>19</a:t>
            </a:fld>
            <a:endParaRPr lang="en-US"/>
          </a:p>
        </p:txBody>
      </p:sp>
    </p:spTree>
    <p:extLst>
      <p:ext uri="{BB962C8B-B14F-4D97-AF65-F5344CB8AC3E}">
        <p14:creationId xmlns:p14="http://schemas.microsoft.com/office/powerpoint/2010/main" val="3863481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Rotary is a membership organization that does service. We are a global network of business and professional leaders. We do humanitarian service projects and encourage high ethical standards. We strive for goodwill and peace in the world. There are 1.2 million of us in 35,000 clubs in over 200 countries around the world. Our motto is Service Above Self.</a:t>
            </a:r>
          </a:p>
        </p:txBody>
      </p:sp>
      <p:sp>
        <p:nvSpPr>
          <p:cNvPr id="4" name="Slide Number Placeholder 3"/>
          <p:cNvSpPr>
            <a:spLocks noGrp="1"/>
          </p:cNvSpPr>
          <p:nvPr>
            <p:ph type="sldNum" sz="quarter" idx="5"/>
          </p:nvPr>
        </p:nvSpPr>
        <p:spPr/>
        <p:txBody>
          <a:bodyPr/>
          <a:lstStyle/>
          <a:p>
            <a:fld id="{03C868A6-5811-4CA3-9874-25F3423E7B47}" type="slidenum">
              <a:rPr lang="en-US" smtClean="0"/>
              <a:t>2</a:t>
            </a:fld>
            <a:endParaRPr lang="en-US"/>
          </a:p>
        </p:txBody>
      </p:sp>
    </p:spTree>
    <p:extLst>
      <p:ext uri="{BB962C8B-B14F-4D97-AF65-F5344CB8AC3E}">
        <p14:creationId xmlns:p14="http://schemas.microsoft.com/office/powerpoint/2010/main" val="25465513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costs $175 quarterly to be a member of Forest Acres Rotary. That covers RI and District Dues as well as a subscription to the Rotary Magazine. It also includes club dues and meal costs since we are a weekly lunch club.</a:t>
            </a:r>
          </a:p>
        </p:txBody>
      </p:sp>
      <p:sp>
        <p:nvSpPr>
          <p:cNvPr id="4" name="Slide Number Placeholder 3"/>
          <p:cNvSpPr>
            <a:spLocks noGrp="1"/>
          </p:cNvSpPr>
          <p:nvPr>
            <p:ph type="sldNum" sz="quarter" idx="5"/>
          </p:nvPr>
        </p:nvSpPr>
        <p:spPr/>
        <p:txBody>
          <a:bodyPr/>
          <a:lstStyle/>
          <a:p>
            <a:fld id="{03C868A6-5811-4CA3-9874-25F3423E7B47}" type="slidenum">
              <a:rPr lang="en-US" smtClean="0"/>
              <a:t>20</a:t>
            </a:fld>
            <a:endParaRPr lang="en-US"/>
          </a:p>
        </p:txBody>
      </p:sp>
    </p:spTree>
    <p:extLst>
      <p:ext uri="{BB962C8B-B14F-4D97-AF65-F5344CB8AC3E}">
        <p14:creationId xmlns:p14="http://schemas.microsoft.com/office/powerpoint/2010/main" val="12364666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Paul Harris said it best when describing what it takes to be a Rotarian when he said, “if you have the love of your fellow men in your heart, my friend, you are a potential Rotarian.”</a:t>
            </a:r>
          </a:p>
        </p:txBody>
      </p:sp>
      <p:sp>
        <p:nvSpPr>
          <p:cNvPr id="4" name="Slide Number Placeholder 3"/>
          <p:cNvSpPr>
            <a:spLocks noGrp="1"/>
          </p:cNvSpPr>
          <p:nvPr>
            <p:ph type="sldNum" sz="quarter" idx="5"/>
          </p:nvPr>
        </p:nvSpPr>
        <p:spPr/>
        <p:txBody>
          <a:bodyPr/>
          <a:lstStyle/>
          <a:p>
            <a:fld id="{03C868A6-5811-4CA3-9874-25F3423E7B47}" type="slidenum">
              <a:rPr lang="en-US" smtClean="0"/>
              <a:t>21</a:t>
            </a:fld>
            <a:endParaRPr lang="en-US"/>
          </a:p>
        </p:txBody>
      </p:sp>
    </p:spTree>
    <p:extLst>
      <p:ext uri="{BB962C8B-B14F-4D97-AF65-F5344CB8AC3E}">
        <p14:creationId xmlns:p14="http://schemas.microsoft.com/office/powerpoint/2010/main" val="26777328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Thanks for your interest in Forest Acres Rotary</a:t>
            </a:r>
          </a:p>
        </p:txBody>
      </p:sp>
      <p:sp>
        <p:nvSpPr>
          <p:cNvPr id="4" name="Slide Number Placeholder 3"/>
          <p:cNvSpPr>
            <a:spLocks noGrp="1"/>
          </p:cNvSpPr>
          <p:nvPr>
            <p:ph type="sldNum" sz="quarter" idx="5"/>
          </p:nvPr>
        </p:nvSpPr>
        <p:spPr/>
        <p:txBody>
          <a:bodyPr/>
          <a:lstStyle/>
          <a:p>
            <a:fld id="{03C868A6-5811-4CA3-9874-25F3423E7B47}" type="slidenum">
              <a:rPr lang="en-US" smtClean="0"/>
              <a:t>22</a:t>
            </a:fld>
            <a:endParaRPr lang="en-US"/>
          </a:p>
        </p:txBody>
      </p:sp>
    </p:spTree>
    <p:extLst>
      <p:ext uri="{BB962C8B-B14F-4D97-AF65-F5344CB8AC3E}">
        <p14:creationId xmlns:p14="http://schemas.microsoft.com/office/powerpoint/2010/main" val="1249629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Rotarians are people of action because we are guided by a strong vision. Together, we see a world where people unite and take action to create lasting change – across the globe, in our communities, and in ourselves. Each year, Rotarians invest more than $200 million and 16 million volunteer hours to promote peace, fight disease, provide clean water, save mothers and children, support education and grow local economies.</a:t>
            </a:r>
          </a:p>
        </p:txBody>
      </p:sp>
      <p:sp>
        <p:nvSpPr>
          <p:cNvPr id="4" name="Slide Number Placeholder 3"/>
          <p:cNvSpPr>
            <a:spLocks noGrp="1"/>
          </p:cNvSpPr>
          <p:nvPr>
            <p:ph type="sldNum" sz="quarter" idx="5"/>
          </p:nvPr>
        </p:nvSpPr>
        <p:spPr/>
        <p:txBody>
          <a:bodyPr/>
          <a:lstStyle/>
          <a:p>
            <a:fld id="{03C868A6-5811-4CA3-9874-25F3423E7B47}" type="slidenum">
              <a:rPr lang="en-US" smtClean="0"/>
              <a:t>3</a:t>
            </a:fld>
            <a:endParaRPr lang="en-US"/>
          </a:p>
        </p:txBody>
      </p:sp>
    </p:spTree>
    <p:extLst>
      <p:ext uri="{BB962C8B-B14F-4D97-AF65-F5344CB8AC3E}">
        <p14:creationId xmlns:p14="http://schemas.microsoft.com/office/powerpoint/2010/main" val="27576720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answer the question what is Rotary… We are the largest most financially sound membership organization whose logo is recognized in more countries than any other in the world. Every minute of every day we feed, we house, we vaccinate, educate, advocate, comfort and provide services. This is Rotary!</a:t>
            </a:r>
          </a:p>
        </p:txBody>
      </p:sp>
      <p:sp>
        <p:nvSpPr>
          <p:cNvPr id="4" name="Slide Number Placeholder 3"/>
          <p:cNvSpPr>
            <a:spLocks noGrp="1"/>
          </p:cNvSpPr>
          <p:nvPr>
            <p:ph type="sldNum" sz="quarter" idx="5"/>
          </p:nvPr>
        </p:nvSpPr>
        <p:spPr/>
        <p:txBody>
          <a:bodyPr/>
          <a:lstStyle/>
          <a:p>
            <a:fld id="{03C868A6-5811-4CA3-9874-25F3423E7B47}" type="slidenum">
              <a:rPr lang="en-US" smtClean="0"/>
              <a:t>4</a:t>
            </a:fld>
            <a:endParaRPr lang="en-US"/>
          </a:p>
        </p:txBody>
      </p:sp>
    </p:spTree>
    <p:extLst>
      <p:ext uri="{BB962C8B-B14F-4D97-AF65-F5344CB8AC3E}">
        <p14:creationId xmlns:p14="http://schemas.microsoft.com/office/powerpoint/2010/main" val="28690479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Put simply, Rotary is where neighbors, friends, and problem solvers share ideas and take action to create lasting change. It can be a life-changing experience because of the extraordinary people you will meet. Rotarians who will be a mentor and role model for you and who will help you build your business network.</a:t>
            </a:r>
          </a:p>
        </p:txBody>
      </p:sp>
      <p:sp>
        <p:nvSpPr>
          <p:cNvPr id="4" name="Slide Number Placeholder 3"/>
          <p:cNvSpPr>
            <a:spLocks noGrp="1"/>
          </p:cNvSpPr>
          <p:nvPr>
            <p:ph type="sldNum" sz="quarter" idx="5"/>
          </p:nvPr>
        </p:nvSpPr>
        <p:spPr/>
        <p:txBody>
          <a:bodyPr/>
          <a:lstStyle/>
          <a:p>
            <a:fld id="{03C868A6-5811-4CA3-9874-25F3423E7B47}" type="slidenum">
              <a:rPr lang="en-US" smtClean="0"/>
              <a:t>5</a:t>
            </a:fld>
            <a:endParaRPr lang="en-US"/>
          </a:p>
        </p:txBody>
      </p:sp>
    </p:spTree>
    <p:extLst>
      <p:ext uri="{BB962C8B-B14F-4D97-AF65-F5344CB8AC3E}">
        <p14:creationId xmlns:p14="http://schemas.microsoft.com/office/powerpoint/2010/main" val="3261443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Great history in how Rotary got started. Paul Harris an attorney in Chicago gathered some friends in 1905 for fellowship and it grew from there. Their first reason for being was FELLOWSHIP. Meetings were rotated from office to office and that’s how Rotary got its name.</a:t>
            </a:r>
          </a:p>
        </p:txBody>
      </p:sp>
      <p:sp>
        <p:nvSpPr>
          <p:cNvPr id="4" name="Slide Number Placeholder 3"/>
          <p:cNvSpPr>
            <a:spLocks noGrp="1"/>
          </p:cNvSpPr>
          <p:nvPr>
            <p:ph type="sldNum" sz="quarter" idx="5"/>
          </p:nvPr>
        </p:nvSpPr>
        <p:spPr/>
        <p:txBody>
          <a:bodyPr/>
          <a:lstStyle/>
          <a:p>
            <a:fld id="{03C868A6-5811-4CA3-9874-25F3423E7B47}" type="slidenum">
              <a:rPr lang="en-US" smtClean="0"/>
              <a:t>6</a:t>
            </a:fld>
            <a:endParaRPr lang="en-US"/>
          </a:p>
        </p:txBody>
      </p:sp>
    </p:spTree>
    <p:extLst>
      <p:ext uri="{BB962C8B-B14F-4D97-AF65-F5344CB8AC3E}">
        <p14:creationId xmlns:p14="http://schemas.microsoft.com/office/powerpoint/2010/main" val="30952005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Four Way Test is used by Rotarians world-wide as a moral code for personal and business relationships. It can be applied to almost any aspect of life by asking four simple questions…Is it the truth, is it fair to all concerned, will it build good will and better friendships, will it be beneficial to all concerned. Now some Rotarians have added a 5</a:t>
            </a:r>
            <a:r>
              <a:rPr lang="en-US" baseline="30000" dirty="0"/>
              <a:t>th</a:t>
            </a:r>
            <a:r>
              <a:rPr lang="en-US" dirty="0"/>
              <a:t> question, is it fun? Because while we work hard on our projects, we also like to have fun. The four way test goes hand in hand with Rotary’s Core Values. The world today is very different than it was when Rotary was founded in 1905. But what hasn’t changed are our core values of fellowship, integrity, diversity, service and leadership. You can see on the screen I came across a song about the Four Way Test and if we had time we’d have Terry Weaver sing it for us. But since we are pressed for time, we’ll let him off the hook. </a:t>
            </a:r>
          </a:p>
        </p:txBody>
      </p:sp>
      <p:sp>
        <p:nvSpPr>
          <p:cNvPr id="4" name="Slide Number Placeholder 3"/>
          <p:cNvSpPr>
            <a:spLocks noGrp="1"/>
          </p:cNvSpPr>
          <p:nvPr>
            <p:ph type="sldNum" sz="quarter" idx="5"/>
          </p:nvPr>
        </p:nvSpPr>
        <p:spPr/>
        <p:txBody>
          <a:bodyPr/>
          <a:lstStyle/>
          <a:p>
            <a:fld id="{03C868A6-5811-4CA3-9874-25F3423E7B47}" type="slidenum">
              <a:rPr lang="en-US" smtClean="0"/>
              <a:t>7</a:t>
            </a:fld>
            <a:endParaRPr lang="en-US"/>
          </a:p>
        </p:txBody>
      </p:sp>
    </p:spTree>
    <p:extLst>
      <p:ext uri="{BB962C8B-B14F-4D97-AF65-F5344CB8AC3E}">
        <p14:creationId xmlns:p14="http://schemas.microsoft.com/office/powerpoint/2010/main" val="510435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Object of Rotary is four principles developed over the years to provide Rotarians with a strong, common purpose and direction. They serve as a foundation for our relationships with each other and the action we take in the world. The Object of Rotary comes to life through Five Avenues of Service which are the branches of a deeply rooted membership organization, and they are: Club Service, Vocational Service, Community Service, International Service and Youth Service. This is how we reach out and make a difference in people’s lives around the world and right here at home.</a:t>
            </a:r>
          </a:p>
        </p:txBody>
      </p:sp>
      <p:sp>
        <p:nvSpPr>
          <p:cNvPr id="4" name="Slide Number Placeholder 3"/>
          <p:cNvSpPr>
            <a:spLocks noGrp="1"/>
          </p:cNvSpPr>
          <p:nvPr>
            <p:ph type="sldNum" sz="quarter" idx="5"/>
          </p:nvPr>
        </p:nvSpPr>
        <p:spPr/>
        <p:txBody>
          <a:bodyPr/>
          <a:lstStyle/>
          <a:p>
            <a:fld id="{03C868A6-5811-4CA3-9874-25F3423E7B47}" type="slidenum">
              <a:rPr lang="en-US" smtClean="0"/>
              <a:t>8</a:t>
            </a:fld>
            <a:endParaRPr lang="en-US"/>
          </a:p>
        </p:txBody>
      </p:sp>
    </p:spTree>
    <p:extLst>
      <p:ext uri="{BB962C8B-B14F-4D97-AF65-F5344CB8AC3E}">
        <p14:creationId xmlns:p14="http://schemas.microsoft.com/office/powerpoint/2010/main" val="1536612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Seven Areas of Focus help us build international relationships, improve lives, create a better world, support peace and end polio forever. All critical humanitarian issues Rotarians have been working on for many years.</a:t>
            </a:r>
          </a:p>
        </p:txBody>
      </p:sp>
      <p:sp>
        <p:nvSpPr>
          <p:cNvPr id="4" name="Slide Number Placeholder 3"/>
          <p:cNvSpPr>
            <a:spLocks noGrp="1"/>
          </p:cNvSpPr>
          <p:nvPr>
            <p:ph type="sldNum" sz="quarter" idx="5"/>
          </p:nvPr>
        </p:nvSpPr>
        <p:spPr/>
        <p:txBody>
          <a:bodyPr/>
          <a:lstStyle/>
          <a:p>
            <a:fld id="{03C868A6-5811-4CA3-9874-25F3423E7B47}" type="slidenum">
              <a:rPr lang="en-US" smtClean="0"/>
              <a:t>9</a:t>
            </a:fld>
            <a:endParaRPr lang="en-US"/>
          </a:p>
        </p:txBody>
      </p:sp>
    </p:spTree>
    <p:extLst>
      <p:ext uri="{BB962C8B-B14F-4D97-AF65-F5344CB8AC3E}">
        <p14:creationId xmlns:p14="http://schemas.microsoft.com/office/powerpoint/2010/main" val="32897137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30275" y="2065338"/>
            <a:ext cx="10539413" cy="1425575"/>
          </a:xfrm>
        </p:spPr>
        <p:txBody>
          <a:bodyPr/>
          <a:lstStyle/>
          <a:p>
            <a:r>
              <a:rPr lang="en-US"/>
              <a:t>Click to edit Master title style</a:t>
            </a:r>
          </a:p>
        </p:txBody>
      </p:sp>
      <p:sp>
        <p:nvSpPr>
          <p:cNvPr id="3" name="Subtitle 2"/>
          <p:cNvSpPr>
            <a:spLocks noGrp="1"/>
          </p:cNvSpPr>
          <p:nvPr>
            <p:ph type="subTitle" idx="1"/>
          </p:nvPr>
        </p:nvSpPr>
        <p:spPr>
          <a:xfrm>
            <a:off x="1860550" y="3767138"/>
            <a:ext cx="8678863" cy="169862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C9957F4-0E04-409E-8FBC-FDF5037ED106}" type="datetimeFigureOut">
              <a:rPr lang="en-US"/>
              <a:pPr>
                <a:defRPr/>
              </a:pPr>
              <a:t>5/21/2022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FA36769-5B61-49A4-8194-CD652D786715}" type="slidenum">
              <a:rPr lang="en-US" altLang="en-US"/>
              <a:pPr>
                <a:defRPr/>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F477014-98CA-495C-BAC0-4064EF47C58F}" type="datetimeFigureOut">
              <a:rPr lang="en-US"/>
              <a:pPr>
                <a:defRPr/>
              </a:pPr>
              <a:t>5/21/2022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380FC3F-E88E-4A09-BDD1-1FDDCDF30A7F}" type="slidenum">
              <a:rPr lang="en-US" altLang="en-US"/>
              <a:pPr>
                <a:defRPr/>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02713" y="266700"/>
            <a:ext cx="2794000" cy="56927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0713" y="266700"/>
            <a:ext cx="8229600" cy="56927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1A64963-B89C-480A-A19F-7AE6A42C0480}" type="datetimeFigureOut">
              <a:rPr lang="en-US"/>
              <a:pPr>
                <a:defRPr/>
              </a:pPr>
              <a:t>5/21/2022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1C5790D-ECE0-4587-B115-B4DCBC91FFEF}" type="slidenum">
              <a:rPr lang="en-US" altLang="en-US"/>
              <a:pPr>
                <a:defRPr/>
              </a:pPr>
              <a:t>‹#›</a:t>
            </a:fld>
            <a:endParaRPr lang="en-US"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30275" y="2065338"/>
            <a:ext cx="10539413" cy="1425575"/>
          </a:xfrm>
        </p:spPr>
        <p:txBody>
          <a:bodyPr/>
          <a:lstStyle/>
          <a:p>
            <a:r>
              <a:rPr lang="en-US"/>
              <a:t>Click to edit Master title style</a:t>
            </a:r>
          </a:p>
        </p:txBody>
      </p:sp>
      <p:sp>
        <p:nvSpPr>
          <p:cNvPr id="3" name="Subtitle 2"/>
          <p:cNvSpPr>
            <a:spLocks noGrp="1"/>
          </p:cNvSpPr>
          <p:nvPr>
            <p:ph type="subTitle" idx="1"/>
          </p:nvPr>
        </p:nvSpPr>
        <p:spPr>
          <a:xfrm>
            <a:off x="1860550" y="3767138"/>
            <a:ext cx="8678863" cy="169862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096560FF-BC46-4752-BFCD-015F86CB02A6}" type="datetimeFigureOut">
              <a:rPr lang="en-US"/>
              <a:pPr>
                <a:defRPr/>
              </a:pPr>
              <a:t>5/21/2022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42EA0E3-920C-4CED-A822-657D17FDE0F6}" type="slidenum">
              <a:rPr lang="en-US" altLang="en-US"/>
              <a:pPr>
                <a:defRPr/>
              </a:pPr>
              <a:t>‹#›</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C67EAB5-E52D-488E-8DD8-D3BCF4E6B219}" type="datetimeFigureOut">
              <a:rPr lang="en-US"/>
              <a:pPr>
                <a:defRPr/>
              </a:pPr>
              <a:t>5/21/2022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D50FE59-E771-4379-B4A3-58E3654248B9}" type="slidenum">
              <a:rPr lang="en-US" altLang="en-US"/>
              <a:pPr>
                <a:defRPr/>
              </a:pPr>
              <a:t>‹#›</a:t>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79488" y="4271963"/>
            <a:ext cx="10539412" cy="132080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79488" y="2817813"/>
            <a:ext cx="10539412" cy="14541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EBC662C3-B2F2-40D0-829C-C746F4A424C0}" type="datetimeFigureOut">
              <a:rPr lang="en-US"/>
              <a:pPr>
                <a:defRPr/>
              </a:pPr>
              <a:t>5/21/2022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DAFF081-FAC7-4F28-9F21-6FFAB7598CF0}" type="slidenum">
              <a:rPr lang="en-US" altLang="en-US"/>
              <a:pPr>
                <a:defRPr/>
              </a:pPr>
              <a:t>‹#›</a:t>
            </a:fld>
            <a:endParaRPr lang="en-US"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38175" y="1571625"/>
            <a:ext cx="5502275" cy="4387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92850" y="1571625"/>
            <a:ext cx="5503863" cy="4387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1F8C3AE1-4D41-4414-AA80-8AF24305F337}" type="datetimeFigureOut">
              <a:rPr lang="en-US"/>
              <a:pPr>
                <a:defRPr/>
              </a:pPr>
              <a:t>5/21/2022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5B5477B-3F5F-46D7-9319-EDC52A02707D}" type="slidenum">
              <a:rPr lang="en-US" altLang="en-US"/>
              <a:pPr>
                <a:defRPr/>
              </a:pPr>
              <a:t>‹#›</a:t>
            </a:fld>
            <a:endParaRPr lang="en-US"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20713" y="1487488"/>
            <a:ext cx="5478462" cy="6207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0713" y="2108200"/>
            <a:ext cx="5478462" cy="38306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99200" y="1487488"/>
            <a:ext cx="5480050" cy="6207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99200" y="2108200"/>
            <a:ext cx="5480050" cy="38306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63A5B5FF-66F8-40BB-8B5B-A6D439076A64}" type="datetimeFigureOut">
              <a:rPr lang="en-US"/>
              <a:pPr>
                <a:defRPr/>
              </a:pPr>
              <a:t>5/21/2022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1DA5B9B-60AD-4729-ACA9-FCAB6B753ECF}" type="slidenum">
              <a:rPr lang="en-US" altLang="en-US"/>
              <a:pPr>
                <a:defRPr/>
              </a:pPr>
              <a:t>‹#›</a:t>
            </a:fld>
            <a:endParaRPr lang="en-US"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39FB02E4-DA6B-46C3-BB0D-698EE2B61177}" type="datetimeFigureOut">
              <a:rPr lang="en-US"/>
              <a:pPr>
                <a:defRPr/>
              </a:pPr>
              <a:t>5/21/2022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194EF18-A646-4547-BE00-6BE05652CA1C}" type="slidenum">
              <a:rPr lang="en-US" altLang="en-US"/>
              <a:pPr>
                <a:defRPr/>
              </a:pPr>
              <a:t>‹#›</a:t>
            </a:fld>
            <a:endParaRPr lang="en-US"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D70FA52-8F13-407D-8487-E60BB0A78EEC}" type="datetimeFigureOut">
              <a:rPr lang="en-US"/>
              <a:pPr>
                <a:defRPr/>
              </a:pPr>
              <a:t>5/21/2022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8B566A7-CBC2-4223-8CB2-DE0D33C94140}" type="slidenum">
              <a:rPr lang="en-US" altLang="en-US"/>
              <a:pPr>
                <a:defRPr/>
              </a:pPr>
              <a:t>‹#›</a:t>
            </a:fld>
            <a:endParaRPr lang="en-US"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0713" y="265113"/>
            <a:ext cx="4078287" cy="112553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848225" y="265113"/>
            <a:ext cx="6931025" cy="56737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0713" y="1390650"/>
            <a:ext cx="4078287" cy="45481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12D1AF5-088C-4268-8BF3-86C6084D47E2}" type="datetimeFigureOut">
              <a:rPr lang="en-US"/>
              <a:pPr>
                <a:defRPr/>
              </a:pPr>
              <a:t>5/21/2022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FA8227E-71CA-45A8-9CBB-C8D95D7DD812}" type="slidenum">
              <a:rPr lang="en-US" altLang="en-US"/>
              <a:pPr>
                <a:defRPr/>
              </a:pPr>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F285C72-984F-4D2A-9B85-F3F2F08D9C2A}" type="datetimeFigureOut">
              <a:rPr lang="en-US"/>
              <a:pPr>
                <a:defRPr/>
              </a:pPr>
              <a:t>5/21/2022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957AA44-1AF8-493B-8B6B-03A14ECC29CC}" type="slidenum">
              <a:rPr lang="en-US" altLang="en-US"/>
              <a:pPr>
                <a:defRPr/>
              </a:pPr>
              <a:t>‹#›</a:t>
            </a:fld>
            <a:endParaRPr lang="en-US"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30463" y="4654550"/>
            <a:ext cx="7440612" cy="5492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430463" y="593725"/>
            <a:ext cx="7440612" cy="39893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430463" y="5203825"/>
            <a:ext cx="7440612" cy="7794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6766990-20EB-40E4-8E4B-FF8D88815DB7}" type="datetimeFigureOut">
              <a:rPr lang="en-US"/>
              <a:pPr>
                <a:defRPr/>
              </a:pPr>
              <a:t>5/21/2022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1ECA257-D47E-4308-B1A8-595934EDE7D1}" type="slidenum">
              <a:rPr lang="en-US" altLang="en-US"/>
              <a:pPr>
                <a:defRPr/>
              </a:pPr>
              <a:t>‹#›</a:t>
            </a:fld>
            <a:endParaRPr lang="en-US"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C8BD9AF-15DF-4A0A-A4AE-68533D152DAC}" type="datetimeFigureOut">
              <a:rPr lang="en-US"/>
              <a:pPr>
                <a:defRPr/>
              </a:pPr>
              <a:t>5/21/2022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D399B5D-984E-40C8-8EA5-B4DA88FFAAA9}" type="slidenum">
              <a:rPr lang="en-US" altLang="en-US"/>
              <a:pPr>
                <a:defRPr/>
              </a:pPr>
              <a:t>‹#›</a:t>
            </a:fld>
            <a:endParaRPr lang="en-US"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02713" y="266700"/>
            <a:ext cx="2794000" cy="56927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0713" y="266700"/>
            <a:ext cx="8229600" cy="56927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0D7551C-1664-4FC0-BA72-C0CF00FF6E7A}" type="datetimeFigureOut">
              <a:rPr lang="en-US"/>
              <a:pPr>
                <a:defRPr/>
              </a:pPr>
              <a:t>5/21/2022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71F7AE0-1B57-45E2-804D-B6EAE219F379}" type="slidenum">
              <a:rPr lang="en-US" altLang="en-US"/>
              <a:pPr>
                <a:defRPr/>
              </a:pPr>
              <a:t>‹#›</a:t>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79488" y="4271963"/>
            <a:ext cx="10539412" cy="132080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79488" y="2817813"/>
            <a:ext cx="10539412" cy="14541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0059A3A-97F2-44C1-B1FA-A77BA2F9D334}" type="datetimeFigureOut">
              <a:rPr lang="en-US"/>
              <a:pPr>
                <a:defRPr/>
              </a:pPr>
              <a:t>5/21/2022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FAE0FE1-0C65-448C-9D63-BF03859BD5D2}" type="slidenum">
              <a:rPr lang="en-US" altLang="en-US"/>
              <a:pPr>
                <a:defRPr/>
              </a:pPr>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38175" y="1571625"/>
            <a:ext cx="5502275" cy="4387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92850" y="1571625"/>
            <a:ext cx="5503863" cy="4387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733FBDF4-9BF8-4EF4-B613-E5308A5956F0}" type="datetimeFigureOut">
              <a:rPr lang="en-US"/>
              <a:pPr>
                <a:defRPr/>
              </a:pPr>
              <a:t>5/21/2022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CCF5D98-168B-4AE1-84DF-D086572CDCB9}" type="slidenum">
              <a:rPr lang="en-US" altLang="en-US"/>
              <a:pPr>
                <a:defRPr/>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20713" y="1487488"/>
            <a:ext cx="5478462" cy="6207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0713" y="2108200"/>
            <a:ext cx="5478462" cy="38306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99200" y="1487488"/>
            <a:ext cx="5480050" cy="6207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99200" y="2108200"/>
            <a:ext cx="5480050" cy="38306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A17A4B03-0123-483F-B1E9-3CEC6ED292A1}" type="datetimeFigureOut">
              <a:rPr lang="en-US"/>
              <a:pPr>
                <a:defRPr/>
              </a:pPr>
              <a:t>5/21/2022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029EC71-F27E-4070-B9AE-21A659DDBBC3}" type="slidenum">
              <a:rPr lang="en-US" altLang="en-US"/>
              <a:pPr>
                <a:defRPr/>
              </a:pPr>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C69D773-4337-451F-A423-8CDD049CFF59}" type="datetimeFigureOut">
              <a:rPr lang="en-US"/>
              <a:pPr>
                <a:defRPr/>
              </a:pPr>
              <a:t>5/21/2022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C2E0E41-1A9E-4A4F-98C7-9766C1050711}" type="slidenum">
              <a:rPr lang="en-US" altLang="en-US"/>
              <a:pPr>
                <a:defRPr/>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C96BB44-E368-4525-AF3E-FBE7607C998A}" type="datetimeFigureOut">
              <a:rPr lang="en-US"/>
              <a:pPr>
                <a:defRPr/>
              </a:pPr>
              <a:t>5/21/2022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01398E37-0B3E-4692-8E67-C471AC21FA5C}" type="slidenum">
              <a:rPr lang="en-US" altLang="en-US"/>
              <a:pPr>
                <a:defRPr/>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0713" y="265113"/>
            <a:ext cx="4078287" cy="112553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848225" y="265113"/>
            <a:ext cx="6931025" cy="56737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0713" y="1390650"/>
            <a:ext cx="4078287" cy="45481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6895889-F294-48C0-BCD1-10709B0BC4BE}" type="datetimeFigureOut">
              <a:rPr lang="en-US"/>
              <a:pPr>
                <a:defRPr/>
              </a:pPr>
              <a:t>5/21/2022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A01DDE6-7D5A-4B41-B0DF-D3C0B02F7AE5}" type="slidenum">
              <a:rPr lang="en-US" altLang="en-US"/>
              <a:pPr>
                <a:defRPr/>
              </a:pPr>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30463" y="4654550"/>
            <a:ext cx="7440612" cy="5492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430463" y="593725"/>
            <a:ext cx="7440612" cy="39893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430463" y="5203825"/>
            <a:ext cx="7440612" cy="7794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6AD79F3-BB5A-40C0-99DD-D4AE5EB64A9C}" type="datetimeFigureOut">
              <a:rPr lang="en-US"/>
              <a:pPr>
                <a:defRPr/>
              </a:pPr>
              <a:t>5/21/2022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8839FFA-BB50-4D93-ADE1-DDF4BCA13AF9}" type="slidenum">
              <a:rPr lang="en-US" altLang="en-US"/>
              <a:pPr>
                <a:defRPr/>
              </a:pPr>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0713" y="266700"/>
            <a:ext cx="11158537" cy="11080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38175" y="1571625"/>
            <a:ext cx="11158538" cy="43878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20713" y="6162675"/>
            <a:ext cx="2892425" cy="354013"/>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mn-lt"/>
              </a:defRPr>
            </a:lvl1pPr>
          </a:lstStyle>
          <a:p>
            <a:pPr>
              <a:defRPr/>
            </a:pPr>
            <a:fld id="{2C6EE13D-1781-4801-A458-F8F481DEFD92}" type="datetimeFigureOut">
              <a:rPr lang="en-US"/>
              <a:pPr>
                <a:defRPr/>
              </a:pPr>
              <a:t>5/21/2022</a:t>
            </a:fld>
            <a:endParaRPr lang="en-US"/>
          </a:p>
        </p:txBody>
      </p:sp>
      <p:sp>
        <p:nvSpPr>
          <p:cNvPr id="5" name="Footer Placeholder 4"/>
          <p:cNvSpPr>
            <a:spLocks noGrp="1"/>
          </p:cNvSpPr>
          <p:nvPr>
            <p:ph type="ftr" sz="quarter" idx="3"/>
          </p:nvPr>
        </p:nvSpPr>
        <p:spPr>
          <a:xfrm>
            <a:off x="4238625" y="6162675"/>
            <a:ext cx="3922713" cy="354013"/>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mn-lt"/>
              </a:defRPr>
            </a:lvl1pPr>
          </a:lstStyle>
          <a:p>
            <a:pPr>
              <a:defRPr/>
            </a:pPr>
            <a:endParaRPr lang="en-US"/>
          </a:p>
        </p:txBody>
      </p:sp>
      <p:sp>
        <p:nvSpPr>
          <p:cNvPr id="6" name="Slide Number Placeholder 5"/>
          <p:cNvSpPr>
            <a:spLocks noGrp="1"/>
          </p:cNvSpPr>
          <p:nvPr>
            <p:ph type="sldNum" sz="quarter" idx="4"/>
          </p:nvPr>
        </p:nvSpPr>
        <p:spPr>
          <a:xfrm>
            <a:off x="8886825" y="6162675"/>
            <a:ext cx="2892425" cy="354013"/>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mn-lt"/>
              </a:defRPr>
            </a:lvl1pPr>
          </a:lstStyle>
          <a:p>
            <a:pPr>
              <a:defRPr/>
            </a:pPr>
            <a:fld id="{2CE07380-1CC8-498D-ADB8-2258AC534CB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Franklin Gothic Medium" pitchFamily="34" charset="0"/>
          <a:cs typeface="Arial" charset="0"/>
        </a:defRPr>
      </a:lvl2pPr>
      <a:lvl3pPr algn="ctr" rtl="0" eaLnBrk="0" fontAlgn="base" hangingPunct="0">
        <a:spcBef>
          <a:spcPct val="0"/>
        </a:spcBef>
        <a:spcAft>
          <a:spcPct val="0"/>
        </a:spcAft>
        <a:defRPr sz="4400">
          <a:solidFill>
            <a:schemeClr val="bg1"/>
          </a:solidFill>
          <a:latin typeface="Franklin Gothic Medium" pitchFamily="34" charset="0"/>
          <a:cs typeface="Arial" charset="0"/>
        </a:defRPr>
      </a:lvl3pPr>
      <a:lvl4pPr algn="ctr" rtl="0" eaLnBrk="0" fontAlgn="base" hangingPunct="0">
        <a:spcBef>
          <a:spcPct val="0"/>
        </a:spcBef>
        <a:spcAft>
          <a:spcPct val="0"/>
        </a:spcAft>
        <a:defRPr sz="4400">
          <a:solidFill>
            <a:schemeClr val="bg1"/>
          </a:solidFill>
          <a:latin typeface="Franklin Gothic Medium" pitchFamily="34" charset="0"/>
          <a:cs typeface="Arial" charset="0"/>
        </a:defRPr>
      </a:lvl4pPr>
      <a:lvl5pPr algn="ctr" rtl="0" eaLnBrk="0" fontAlgn="base" hangingPunct="0">
        <a:spcBef>
          <a:spcPct val="0"/>
        </a:spcBef>
        <a:spcAft>
          <a:spcPct val="0"/>
        </a:spcAft>
        <a:defRPr sz="4400">
          <a:solidFill>
            <a:schemeClr val="bg1"/>
          </a:solidFill>
          <a:latin typeface="Franklin Gothic Medium" pitchFamily="34" charset="0"/>
          <a:cs typeface="Arial" charset="0"/>
        </a:defRPr>
      </a:lvl5pPr>
      <a:lvl6pPr marL="457200" algn="ctr" rtl="0" fontAlgn="base">
        <a:spcBef>
          <a:spcPct val="0"/>
        </a:spcBef>
        <a:spcAft>
          <a:spcPct val="0"/>
        </a:spcAft>
        <a:defRPr sz="4400">
          <a:solidFill>
            <a:schemeClr val="bg1"/>
          </a:solidFill>
          <a:latin typeface="Franklin Gothic Medium" pitchFamily="34" charset="0"/>
          <a:cs typeface="Arial" charset="0"/>
        </a:defRPr>
      </a:lvl6pPr>
      <a:lvl7pPr marL="914400" algn="ctr" rtl="0" fontAlgn="base">
        <a:spcBef>
          <a:spcPct val="0"/>
        </a:spcBef>
        <a:spcAft>
          <a:spcPct val="0"/>
        </a:spcAft>
        <a:defRPr sz="4400">
          <a:solidFill>
            <a:schemeClr val="bg1"/>
          </a:solidFill>
          <a:latin typeface="Franklin Gothic Medium" pitchFamily="34" charset="0"/>
          <a:cs typeface="Arial" charset="0"/>
        </a:defRPr>
      </a:lvl7pPr>
      <a:lvl8pPr marL="1371600" algn="ctr" rtl="0" fontAlgn="base">
        <a:spcBef>
          <a:spcPct val="0"/>
        </a:spcBef>
        <a:spcAft>
          <a:spcPct val="0"/>
        </a:spcAft>
        <a:defRPr sz="4400">
          <a:solidFill>
            <a:schemeClr val="bg1"/>
          </a:solidFill>
          <a:latin typeface="Franklin Gothic Medium" pitchFamily="34" charset="0"/>
          <a:cs typeface="Arial" charset="0"/>
        </a:defRPr>
      </a:lvl8pPr>
      <a:lvl9pPr marL="1828800" algn="ctr" rtl="0" fontAlgn="base">
        <a:spcBef>
          <a:spcPct val="0"/>
        </a:spcBef>
        <a:spcAft>
          <a:spcPct val="0"/>
        </a:spcAft>
        <a:defRPr sz="4400">
          <a:solidFill>
            <a:schemeClr val="bg1"/>
          </a:solidFill>
          <a:latin typeface="Franklin Gothic Medium"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bg1"/>
          </a:solidFill>
          <a:latin typeface="+mn-lt"/>
          <a:cs typeface="+mn-cs"/>
        </a:defRPr>
      </a:lvl2pPr>
      <a:lvl3pPr marL="1143000" indent="-228600" algn="l" rtl="0" eaLnBrk="0" fontAlgn="base" hangingPunct="0">
        <a:spcBef>
          <a:spcPct val="20000"/>
        </a:spcBef>
        <a:spcAft>
          <a:spcPct val="0"/>
        </a:spcAft>
        <a:buFont typeface="Arial" charset="0"/>
        <a:buChar char="•"/>
        <a:defRPr sz="2400">
          <a:solidFill>
            <a:schemeClr val="bg1"/>
          </a:solidFill>
          <a:latin typeface="+mn-lt"/>
          <a:cs typeface="+mn-cs"/>
        </a:defRPr>
      </a:lvl3pPr>
      <a:lvl4pPr marL="1600200" indent="-228600" algn="l" rtl="0" eaLnBrk="0" fontAlgn="base" hangingPunct="0">
        <a:spcBef>
          <a:spcPct val="20000"/>
        </a:spcBef>
        <a:spcAft>
          <a:spcPct val="0"/>
        </a:spcAft>
        <a:buFont typeface="Arial" charset="0"/>
        <a:buChar char="–"/>
        <a:defRPr sz="2000">
          <a:solidFill>
            <a:schemeClr val="bg1"/>
          </a:solidFill>
          <a:latin typeface="+mn-lt"/>
          <a:cs typeface="+mn-cs"/>
        </a:defRPr>
      </a:lvl4pPr>
      <a:lvl5pPr marL="2057400" indent="-228600" algn="l" rtl="0" eaLnBrk="0" fontAlgn="base" hangingPunct="0">
        <a:spcBef>
          <a:spcPct val="20000"/>
        </a:spcBef>
        <a:spcAft>
          <a:spcPct val="0"/>
        </a:spcAft>
        <a:buFont typeface="Arial" charset="0"/>
        <a:buChar char="»"/>
        <a:defRPr sz="2000">
          <a:solidFill>
            <a:schemeClr val="bg1"/>
          </a:solidFill>
          <a:latin typeface="+mn-lt"/>
          <a:cs typeface="+mn-cs"/>
        </a:defRPr>
      </a:lvl5pPr>
      <a:lvl6pPr marL="2514600" indent="-228600" algn="l" rtl="0" fontAlgn="base">
        <a:spcBef>
          <a:spcPct val="20000"/>
        </a:spcBef>
        <a:spcAft>
          <a:spcPct val="0"/>
        </a:spcAft>
        <a:buFont typeface="Arial" charset="0"/>
        <a:buChar char="»"/>
        <a:defRPr sz="2000">
          <a:solidFill>
            <a:schemeClr val="bg1"/>
          </a:solidFill>
          <a:latin typeface="+mn-lt"/>
          <a:cs typeface="+mn-cs"/>
        </a:defRPr>
      </a:lvl6pPr>
      <a:lvl7pPr marL="2971800" indent="-228600" algn="l" rtl="0" fontAlgn="base">
        <a:spcBef>
          <a:spcPct val="20000"/>
        </a:spcBef>
        <a:spcAft>
          <a:spcPct val="0"/>
        </a:spcAft>
        <a:buFont typeface="Arial" charset="0"/>
        <a:buChar char="»"/>
        <a:defRPr sz="2000">
          <a:solidFill>
            <a:schemeClr val="bg1"/>
          </a:solidFill>
          <a:latin typeface="+mn-lt"/>
          <a:cs typeface="+mn-cs"/>
        </a:defRPr>
      </a:lvl7pPr>
      <a:lvl8pPr marL="3429000" indent="-228600" algn="l" rtl="0" fontAlgn="base">
        <a:spcBef>
          <a:spcPct val="20000"/>
        </a:spcBef>
        <a:spcAft>
          <a:spcPct val="0"/>
        </a:spcAft>
        <a:buFont typeface="Arial" charset="0"/>
        <a:buChar char="»"/>
        <a:defRPr sz="2000">
          <a:solidFill>
            <a:schemeClr val="bg1"/>
          </a:solidFill>
          <a:latin typeface="+mn-lt"/>
          <a:cs typeface="+mn-cs"/>
        </a:defRPr>
      </a:lvl8pPr>
      <a:lvl9pPr marL="3886200" indent="-228600" algn="l" rtl="0" fontAlgn="base">
        <a:spcBef>
          <a:spcPct val="20000"/>
        </a:spcBef>
        <a:spcAft>
          <a:spcPct val="0"/>
        </a:spcAft>
        <a:buFont typeface="Arial" charset="0"/>
        <a:buChar char="»"/>
        <a:defRPr sz="2000">
          <a:solidFill>
            <a:schemeClr val="bg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620713" y="266700"/>
            <a:ext cx="11158537" cy="11080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Text Placeholder 2"/>
          <p:cNvSpPr>
            <a:spLocks noGrp="1"/>
          </p:cNvSpPr>
          <p:nvPr>
            <p:ph type="body" idx="1"/>
          </p:nvPr>
        </p:nvSpPr>
        <p:spPr bwMode="auto">
          <a:xfrm>
            <a:off x="638175" y="1571625"/>
            <a:ext cx="11158538" cy="43878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20713" y="6162675"/>
            <a:ext cx="2892425" cy="354013"/>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mn-lt"/>
              </a:defRPr>
            </a:lvl1pPr>
          </a:lstStyle>
          <a:p>
            <a:pPr>
              <a:defRPr/>
            </a:pPr>
            <a:fld id="{93DFFF92-3C77-4870-8354-19F23756A973}" type="datetimeFigureOut">
              <a:rPr lang="en-US"/>
              <a:pPr>
                <a:defRPr/>
              </a:pPr>
              <a:t>5/21/2022</a:t>
            </a:fld>
            <a:endParaRPr lang="en-US"/>
          </a:p>
        </p:txBody>
      </p:sp>
      <p:sp>
        <p:nvSpPr>
          <p:cNvPr id="5" name="Footer Placeholder 4"/>
          <p:cNvSpPr>
            <a:spLocks noGrp="1"/>
          </p:cNvSpPr>
          <p:nvPr>
            <p:ph type="ftr" sz="quarter" idx="3"/>
          </p:nvPr>
        </p:nvSpPr>
        <p:spPr>
          <a:xfrm>
            <a:off x="4238625" y="6162675"/>
            <a:ext cx="3922713" cy="354013"/>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mn-lt"/>
              </a:defRPr>
            </a:lvl1pPr>
          </a:lstStyle>
          <a:p>
            <a:pPr>
              <a:defRPr/>
            </a:pPr>
            <a:endParaRPr lang="en-US"/>
          </a:p>
        </p:txBody>
      </p:sp>
      <p:sp>
        <p:nvSpPr>
          <p:cNvPr id="6" name="Slide Number Placeholder 5"/>
          <p:cNvSpPr>
            <a:spLocks noGrp="1"/>
          </p:cNvSpPr>
          <p:nvPr>
            <p:ph type="sldNum" sz="quarter" idx="4"/>
          </p:nvPr>
        </p:nvSpPr>
        <p:spPr>
          <a:xfrm>
            <a:off x="8886825" y="6162675"/>
            <a:ext cx="2892425" cy="354013"/>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mn-lt"/>
              </a:defRPr>
            </a:lvl1pPr>
          </a:lstStyle>
          <a:p>
            <a:pPr>
              <a:defRPr/>
            </a:pPr>
            <a:fld id="{0D63E4EE-E73E-45C3-89FF-9E30E2A1F095}" type="slidenum">
              <a:rPr lang="en-US" altLang="en-US"/>
              <a:pPr>
                <a:defRPr/>
              </a:pPr>
              <a:t>‹#›</a:t>
            </a:fld>
            <a:endParaRPr lang="en-US" altLang="en-US"/>
          </a:p>
        </p:txBody>
      </p:sp>
      <p:pic>
        <p:nvPicPr>
          <p:cNvPr id="13319" name="Picture 7" descr="Rotary_invTRANS2"/>
          <p:cNvPicPr>
            <a:picLocks noChangeAspect="1" noChangeArrowheads="1"/>
          </p:cNvPicPr>
          <p:nvPr userDrawn="1"/>
        </p:nvPicPr>
        <p:blipFill>
          <a:blip r:embed="rId14"/>
          <a:srcRect/>
          <a:stretch>
            <a:fillRect/>
          </a:stretch>
        </p:blipFill>
        <p:spPr bwMode="auto">
          <a:xfrm>
            <a:off x="312738" y="5807075"/>
            <a:ext cx="1763712" cy="6413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Franklin Gothic Medium" pitchFamily="34" charset="0"/>
          <a:cs typeface="Arial" charset="0"/>
        </a:defRPr>
      </a:lvl2pPr>
      <a:lvl3pPr algn="ctr" rtl="0" eaLnBrk="0" fontAlgn="base" hangingPunct="0">
        <a:spcBef>
          <a:spcPct val="0"/>
        </a:spcBef>
        <a:spcAft>
          <a:spcPct val="0"/>
        </a:spcAft>
        <a:defRPr sz="4400">
          <a:solidFill>
            <a:schemeClr val="bg1"/>
          </a:solidFill>
          <a:latin typeface="Franklin Gothic Medium" pitchFamily="34" charset="0"/>
          <a:cs typeface="Arial" charset="0"/>
        </a:defRPr>
      </a:lvl3pPr>
      <a:lvl4pPr algn="ctr" rtl="0" eaLnBrk="0" fontAlgn="base" hangingPunct="0">
        <a:spcBef>
          <a:spcPct val="0"/>
        </a:spcBef>
        <a:spcAft>
          <a:spcPct val="0"/>
        </a:spcAft>
        <a:defRPr sz="4400">
          <a:solidFill>
            <a:schemeClr val="bg1"/>
          </a:solidFill>
          <a:latin typeface="Franklin Gothic Medium" pitchFamily="34" charset="0"/>
          <a:cs typeface="Arial" charset="0"/>
        </a:defRPr>
      </a:lvl4pPr>
      <a:lvl5pPr algn="ctr" rtl="0" eaLnBrk="0" fontAlgn="base" hangingPunct="0">
        <a:spcBef>
          <a:spcPct val="0"/>
        </a:spcBef>
        <a:spcAft>
          <a:spcPct val="0"/>
        </a:spcAft>
        <a:defRPr sz="4400">
          <a:solidFill>
            <a:schemeClr val="bg1"/>
          </a:solidFill>
          <a:latin typeface="Franklin Gothic Medium" pitchFamily="34" charset="0"/>
          <a:cs typeface="Arial" charset="0"/>
        </a:defRPr>
      </a:lvl5pPr>
      <a:lvl6pPr marL="457200" algn="ctr" rtl="0" fontAlgn="base">
        <a:spcBef>
          <a:spcPct val="0"/>
        </a:spcBef>
        <a:spcAft>
          <a:spcPct val="0"/>
        </a:spcAft>
        <a:defRPr sz="4400">
          <a:solidFill>
            <a:schemeClr val="bg1"/>
          </a:solidFill>
          <a:latin typeface="Franklin Gothic Medium" pitchFamily="34" charset="0"/>
          <a:cs typeface="Arial" charset="0"/>
        </a:defRPr>
      </a:lvl6pPr>
      <a:lvl7pPr marL="914400" algn="ctr" rtl="0" fontAlgn="base">
        <a:spcBef>
          <a:spcPct val="0"/>
        </a:spcBef>
        <a:spcAft>
          <a:spcPct val="0"/>
        </a:spcAft>
        <a:defRPr sz="4400">
          <a:solidFill>
            <a:schemeClr val="bg1"/>
          </a:solidFill>
          <a:latin typeface="Franklin Gothic Medium" pitchFamily="34" charset="0"/>
          <a:cs typeface="Arial" charset="0"/>
        </a:defRPr>
      </a:lvl7pPr>
      <a:lvl8pPr marL="1371600" algn="ctr" rtl="0" fontAlgn="base">
        <a:spcBef>
          <a:spcPct val="0"/>
        </a:spcBef>
        <a:spcAft>
          <a:spcPct val="0"/>
        </a:spcAft>
        <a:defRPr sz="4400">
          <a:solidFill>
            <a:schemeClr val="bg1"/>
          </a:solidFill>
          <a:latin typeface="Franklin Gothic Medium" pitchFamily="34" charset="0"/>
          <a:cs typeface="Arial" charset="0"/>
        </a:defRPr>
      </a:lvl8pPr>
      <a:lvl9pPr marL="1828800" algn="ctr" rtl="0" fontAlgn="base">
        <a:spcBef>
          <a:spcPct val="0"/>
        </a:spcBef>
        <a:spcAft>
          <a:spcPct val="0"/>
        </a:spcAft>
        <a:defRPr sz="4400">
          <a:solidFill>
            <a:schemeClr val="bg1"/>
          </a:solidFill>
          <a:latin typeface="Franklin Gothic Medium"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bg1"/>
          </a:solidFill>
          <a:latin typeface="+mn-lt"/>
          <a:cs typeface="+mn-cs"/>
        </a:defRPr>
      </a:lvl2pPr>
      <a:lvl3pPr marL="1143000" indent="-228600" algn="l" rtl="0" eaLnBrk="0" fontAlgn="base" hangingPunct="0">
        <a:spcBef>
          <a:spcPct val="20000"/>
        </a:spcBef>
        <a:spcAft>
          <a:spcPct val="0"/>
        </a:spcAft>
        <a:buFont typeface="Arial" charset="0"/>
        <a:buChar char="•"/>
        <a:defRPr sz="2400">
          <a:solidFill>
            <a:schemeClr val="bg1"/>
          </a:solidFill>
          <a:latin typeface="+mn-lt"/>
          <a:cs typeface="+mn-cs"/>
        </a:defRPr>
      </a:lvl3pPr>
      <a:lvl4pPr marL="1600200" indent="-228600" algn="l" rtl="0" eaLnBrk="0" fontAlgn="base" hangingPunct="0">
        <a:spcBef>
          <a:spcPct val="20000"/>
        </a:spcBef>
        <a:spcAft>
          <a:spcPct val="0"/>
        </a:spcAft>
        <a:buFont typeface="Arial" charset="0"/>
        <a:buChar char="–"/>
        <a:defRPr sz="2000">
          <a:solidFill>
            <a:schemeClr val="bg1"/>
          </a:solidFill>
          <a:latin typeface="+mn-lt"/>
          <a:cs typeface="+mn-cs"/>
        </a:defRPr>
      </a:lvl4pPr>
      <a:lvl5pPr marL="2057400" indent="-228600" algn="l" rtl="0" eaLnBrk="0" fontAlgn="base" hangingPunct="0">
        <a:spcBef>
          <a:spcPct val="20000"/>
        </a:spcBef>
        <a:spcAft>
          <a:spcPct val="0"/>
        </a:spcAft>
        <a:buFont typeface="Arial" charset="0"/>
        <a:buChar char="»"/>
        <a:defRPr sz="2000">
          <a:solidFill>
            <a:schemeClr val="bg1"/>
          </a:solidFill>
          <a:latin typeface="+mn-lt"/>
          <a:cs typeface="+mn-cs"/>
        </a:defRPr>
      </a:lvl5pPr>
      <a:lvl6pPr marL="2514600" indent="-228600" algn="l" rtl="0" fontAlgn="base">
        <a:spcBef>
          <a:spcPct val="20000"/>
        </a:spcBef>
        <a:spcAft>
          <a:spcPct val="0"/>
        </a:spcAft>
        <a:buFont typeface="Arial" charset="0"/>
        <a:buChar char="»"/>
        <a:defRPr sz="2000">
          <a:solidFill>
            <a:schemeClr val="bg1"/>
          </a:solidFill>
          <a:latin typeface="+mn-lt"/>
          <a:cs typeface="+mn-cs"/>
        </a:defRPr>
      </a:lvl6pPr>
      <a:lvl7pPr marL="2971800" indent="-228600" algn="l" rtl="0" fontAlgn="base">
        <a:spcBef>
          <a:spcPct val="20000"/>
        </a:spcBef>
        <a:spcAft>
          <a:spcPct val="0"/>
        </a:spcAft>
        <a:buFont typeface="Arial" charset="0"/>
        <a:buChar char="»"/>
        <a:defRPr sz="2000">
          <a:solidFill>
            <a:schemeClr val="bg1"/>
          </a:solidFill>
          <a:latin typeface="+mn-lt"/>
          <a:cs typeface="+mn-cs"/>
        </a:defRPr>
      </a:lvl7pPr>
      <a:lvl8pPr marL="3429000" indent="-228600" algn="l" rtl="0" fontAlgn="base">
        <a:spcBef>
          <a:spcPct val="20000"/>
        </a:spcBef>
        <a:spcAft>
          <a:spcPct val="0"/>
        </a:spcAft>
        <a:buFont typeface="Arial" charset="0"/>
        <a:buChar char="»"/>
        <a:defRPr sz="2000">
          <a:solidFill>
            <a:schemeClr val="bg1"/>
          </a:solidFill>
          <a:latin typeface="+mn-lt"/>
          <a:cs typeface="+mn-cs"/>
        </a:defRPr>
      </a:lvl8pPr>
      <a:lvl9pPr marL="3886200" indent="-228600" algn="l" rtl="0" fontAlgn="base">
        <a:spcBef>
          <a:spcPct val="20000"/>
        </a:spcBef>
        <a:spcAft>
          <a:spcPct val="0"/>
        </a:spcAft>
        <a:buFont typeface="Arial" charset="0"/>
        <a:buChar char="»"/>
        <a:defRPr sz="2000">
          <a:solidFill>
            <a:schemeClr val="bg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5.jp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30.jpg"/><Relationship Id="rId7" Type="http://schemas.openxmlformats.org/officeDocument/2006/relationships/image" Target="../media/image26.jfif"/><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fif"/></Relationships>
</file>

<file path=ppt/slides/_rels/slide11.xml.rels><?xml version="1.0" encoding="UTF-8" standalone="yes"?>
<Relationships xmlns="http://schemas.openxmlformats.org/package/2006/relationships"><Relationship Id="rId3" Type="http://schemas.openxmlformats.org/officeDocument/2006/relationships/image" Target="../media/image34.jpg"/><Relationship Id="rId7" Type="http://schemas.openxmlformats.org/officeDocument/2006/relationships/image" Target="../media/image36.jp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jpg"/><Relationship Id="rId5" Type="http://schemas.openxmlformats.org/officeDocument/2006/relationships/image" Target="../media/image4.jpg"/><Relationship Id="rId4" Type="http://schemas.openxmlformats.org/officeDocument/2006/relationships/image" Target="../media/image35.jpg"/></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4.jpg"/><Relationship Id="rId5" Type="http://schemas.openxmlformats.org/officeDocument/2006/relationships/image" Target="../media/image43.png"/><Relationship Id="rId4" Type="http://schemas.openxmlformats.org/officeDocument/2006/relationships/image" Target="../media/image42.jpeg"/></Relationships>
</file>

<file path=ppt/slides/_rels/slide1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jpg"/><Relationship Id="rId4" Type="http://schemas.openxmlformats.org/officeDocument/2006/relationships/image" Target="../media/image46.jpe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2.jpg"/><Relationship Id="rId5" Type="http://schemas.openxmlformats.org/officeDocument/2006/relationships/image" Target="../media/image51.jpg"/><Relationship Id="rId4" Type="http://schemas.openxmlformats.org/officeDocument/2006/relationships/image" Target="../media/image50.jpg"/></Relationships>
</file>

<file path=ppt/slides/_rels/slide16.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7.jp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jpg"/><Relationship Id="rId4" Type="http://schemas.openxmlformats.org/officeDocument/2006/relationships/image" Target="../media/image54.jpeg"/></Relationships>
</file>

<file path=ppt/slides/_rels/slide17.xml.rels><?xml version="1.0" encoding="UTF-8" standalone="yes"?>
<Relationships xmlns="http://schemas.openxmlformats.org/package/2006/relationships"><Relationship Id="rId3" Type="http://schemas.openxmlformats.org/officeDocument/2006/relationships/image" Target="../media/image58.jpg"/><Relationship Id="rId7" Type="http://schemas.openxmlformats.org/officeDocument/2006/relationships/image" Target="../media/image62.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64.jpg"/></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26.jfif"/><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jpe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8.jpg"/></Relationships>
</file>

<file path=ppt/slides/_rels/slide2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2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jfif"/><Relationship Id="rId4" Type="http://schemas.openxmlformats.org/officeDocument/2006/relationships/image" Target="../media/image72.jfif"/></Relationships>
</file>

<file path=ppt/slides/_rels/slide22.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26.jfif"/><Relationship Id="rId4" Type="http://schemas.openxmlformats.org/officeDocument/2006/relationships/image" Target="../media/image76.jpg"/></Relationships>
</file>

<file path=ppt/slides/_rels/slide23.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f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2.jfif"/><Relationship Id="rId2" Type="http://schemas.openxmlformats.org/officeDocument/2006/relationships/image" Target="../media/image79.jpg"/><Relationship Id="rId1" Type="http://schemas.openxmlformats.org/officeDocument/2006/relationships/slideLayout" Target="../slideLayouts/slideLayout7.xml"/><Relationship Id="rId5" Type="http://schemas.openxmlformats.org/officeDocument/2006/relationships/image" Target="../media/image81.png"/><Relationship Id="rId4" Type="http://schemas.openxmlformats.org/officeDocument/2006/relationships/image" Target="../media/image80.jpeg"/></Relationships>
</file>

<file path=ppt/slides/_rels/slide25.xml.rels><?xml version="1.0" encoding="UTF-8" standalone="yes"?>
<Relationships xmlns="http://schemas.openxmlformats.org/package/2006/relationships"><Relationship Id="rId2" Type="http://schemas.openxmlformats.org/officeDocument/2006/relationships/hyperlink" Target="05-Hunn%20Power%20Point.pptx" TargetMode="Externa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83.jfif"/><Relationship Id="rId2" Type="http://schemas.openxmlformats.org/officeDocument/2006/relationships/image" Target="../media/image82.png"/><Relationship Id="rId1" Type="http://schemas.openxmlformats.org/officeDocument/2006/relationships/slideLayout" Target="../slideLayouts/slideLayout7.xml"/><Relationship Id="rId4" Type="http://schemas.openxmlformats.org/officeDocument/2006/relationships/image" Target="../media/image84.JPG"/></Relationships>
</file>

<file path=ppt/slides/_rels/slide27.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jfif"/><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83.jfif"/><Relationship Id="rId2" Type="http://schemas.openxmlformats.org/officeDocument/2006/relationships/image" Target="../media/image92.jpg"/><Relationship Id="rId1" Type="http://schemas.openxmlformats.org/officeDocument/2006/relationships/slideLayout" Target="../slideLayouts/slideLayout7.xml"/><Relationship Id="rId5" Type="http://schemas.openxmlformats.org/officeDocument/2006/relationships/image" Target="../media/image20.jpg"/><Relationship Id="rId4" Type="http://schemas.openxmlformats.org/officeDocument/2006/relationships/image" Target="../media/image6.gif"/></Relationships>
</file>

<file path=ppt/slides/_rels/slide4.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3.jpg"/><Relationship Id="rId7" Type="http://schemas.openxmlformats.org/officeDocument/2006/relationships/image" Target="../media/image17.jfi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jpg"/></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6.gif"/><Relationship Id="rId4" Type="http://schemas.openxmlformats.org/officeDocument/2006/relationships/image" Target="../media/image23.jpg"/></Relationships>
</file>

<file path=ppt/slides/_rels/slide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6.jfif"/><Relationship Id="rId4" Type="http://schemas.openxmlformats.org/officeDocument/2006/relationships/image" Target="../media/image25.jp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14240A-525A-4D16-A70C-184FD113FB58}"/>
              </a:ext>
            </a:extLst>
          </p:cNvPr>
          <p:cNvSpPr txBox="1"/>
          <p:nvPr/>
        </p:nvSpPr>
        <p:spPr>
          <a:xfrm>
            <a:off x="2089370" y="880817"/>
            <a:ext cx="8342811" cy="769441"/>
          </a:xfrm>
          <a:prstGeom prst="rect">
            <a:avLst/>
          </a:prstGeom>
          <a:noFill/>
        </p:spPr>
        <p:txBody>
          <a:bodyPr wrap="square" rtlCol="0">
            <a:spAutoFit/>
          </a:bodyPr>
          <a:lstStyle/>
          <a:p>
            <a:r>
              <a:rPr lang="en-US" sz="4400" b="1" dirty="0">
                <a:solidFill>
                  <a:schemeClr val="bg1"/>
                </a:solidFill>
              </a:rPr>
              <a:t>Forest Acres Discover Rotary</a:t>
            </a:r>
          </a:p>
        </p:txBody>
      </p:sp>
      <p:pic>
        <p:nvPicPr>
          <p:cNvPr id="8" name="Picture 7" descr="A picture containing person, building, man, holding&#10;&#10;Description automatically generated">
            <a:extLst>
              <a:ext uri="{FF2B5EF4-FFF2-40B4-BE49-F238E27FC236}">
                <a16:creationId xmlns:a16="http://schemas.microsoft.com/office/drawing/2014/main" id="{4A87E09A-EC6B-4A5B-AE77-72F13A13E6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4917" y="2116212"/>
            <a:ext cx="4093458" cy="2838131"/>
          </a:xfrm>
          <a:prstGeom prst="rect">
            <a:avLst/>
          </a:prstGeom>
        </p:spPr>
      </p:pic>
      <p:pic>
        <p:nvPicPr>
          <p:cNvPr id="10" name="Picture 9" descr="A group of people around each other&#10;&#10;Description automatically generated">
            <a:extLst>
              <a:ext uri="{FF2B5EF4-FFF2-40B4-BE49-F238E27FC236}">
                <a16:creationId xmlns:a16="http://schemas.microsoft.com/office/drawing/2014/main" id="{61551956-9515-4F0D-BEBE-C99738DAB0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588" y="2095542"/>
            <a:ext cx="4215047" cy="2838131"/>
          </a:xfrm>
          <a:prstGeom prst="rect">
            <a:avLst/>
          </a:prstGeom>
        </p:spPr>
      </p:pic>
      <p:pic>
        <p:nvPicPr>
          <p:cNvPr id="14" name="Picture 13" descr="A group of people in a park&#10;&#10;Description automatically generated">
            <a:extLst>
              <a:ext uri="{FF2B5EF4-FFF2-40B4-BE49-F238E27FC236}">
                <a16:creationId xmlns:a16="http://schemas.microsoft.com/office/drawing/2014/main" id="{1C6494AB-09D8-49CD-9923-B2CF137EF1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8046" y="2116212"/>
            <a:ext cx="3985460" cy="2838131"/>
          </a:xfrm>
          <a:prstGeom prst="rect">
            <a:avLst/>
          </a:prstGeom>
        </p:spPr>
      </p:pic>
      <p:sp>
        <p:nvSpPr>
          <p:cNvPr id="3" name="TextBox 2">
            <a:extLst>
              <a:ext uri="{FF2B5EF4-FFF2-40B4-BE49-F238E27FC236}">
                <a16:creationId xmlns:a16="http://schemas.microsoft.com/office/drawing/2014/main" id="{ACA58CB1-D0BD-46FA-AD9E-43649177E72F}"/>
              </a:ext>
            </a:extLst>
          </p:cNvPr>
          <p:cNvSpPr txBox="1"/>
          <p:nvPr/>
        </p:nvSpPr>
        <p:spPr>
          <a:xfrm>
            <a:off x="3339549" y="5335107"/>
            <a:ext cx="6508796" cy="707886"/>
          </a:xfrm>
          <a:prstGeom prst="rect">
            <a:avLst/>
          </a:prstGeom>
          <a:noFill/>
        </p:spPr>
        <p:txBody>
          <a:bodyPr wrap="square" rtlCol="0">
            <a:spAutoFit/>
          </a:bodyPr>
          <a:lstStyle/>
          <a:p>
            <a:pPr algn="ctr"/>
            <a:r>
              <a:rPr lang="en-US" sz="4000" dirty="0">
                <a:solidFill>
                  <a:schemeClr val="bg1"/>
                </a:solidFill>
              </a:rPr>
              <a:t>We are </a:t>
            </a:r>
            <a:r>
              <a:rPr lang="en-US" sz="4000" b="1" dirty="0">
                <a:solidFill>
                  <a:srgbClr val="FFBE10"/>
                </a:solidFill>
              </a:rPr>
              <a:t>People of Action</a:t>
            </a:r>
          </a:p>
        </p:txBody>
      </p:sp>
      <p:pic>
        <p:nvPicPr>
          <p:cNvPr id="5" name="Picture 4" descr="Logo&#10;&#10;Description automatically generated">
            <a:extLst>
              <a:ext uri="{FF2B5EF4-FFF2-40B4-BE49-F238E27FC236}">
                <a16:creationId xmlns:a16="http://schemas.microsoft.com/office/drawing/2014/main" id="{E6D6F7DC-5BBA-4351-B0FB-9511465A23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6601" y="5689050"/>
            <a:ext cx="1946687" cy="707886"/>
          </a:xfrm>
          <a:prstGeom prst="rect">
            <a:avLst/>
          </a:prstGeom>
        </p:spPr>
      </p:pic>
    </p:spTree>
    <p:extLst>
      <p:ext uri="{BB962C8B-B14F-4D97-AF65-F5344CB8AC3E}">
        <p14:creationId xmlns:p14="http://schemas.microsoft.com/office/powerpoint/2010/main" val="11466899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person, child, little, young&#10;&#10;Description automatically generated">
            <a:extLst>
              <a:ext uri="{FF2B5EF4-FFF2-40B4-BE49-F238E27FC236}">
                <a16:creationId xmlns:a16="http://schemas.microsoft.com/office/drawing/2014/main" id="{32815CAB-6FE9-46B5-882D-C24881B4AF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1087" y="890643"/>
            <a:ext cx="5061850" cy="2902162"/>
          </a:xfrm>
          <a:prstGeom prst="rect">
            <a:avLst/>
          </a:prstGeom>
        </p:spPr>
      </p:pic>
      <p:pic>
        <p:nvPicPr>
          <p:cNvPr id="10" name="Picture 9" descr="A picture containing text, outdoor, person&#10;&#10;Description automatically generated">
            <a:extLst>
              <a:ext uri="{FF2B5EF4-FFF2-40B4-BE49-F238E27FC236}">
                <a16:creationId xmlns:a16="http://schemas.microsoft.com/office/drawing/2014/main" id="{5D9BE42F-6610-4996-AB05-107F4926B6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5920" y="890644"/>
            <a:ext cx="4105167" cy="2902162"/>
          </a:xfrm>
          <a:prstGeom prst="rect">
            <a:avLst/>
          </a:prstGeom>
        </p:spPr>
      </p:pic>
      <p:pic>
        <p:nvPicPr>
          <p:cNvPr id="13" name="Picture 12" descr="Medium shot of kids looking at a paper&#10;&#10;Description automatically generated with medium confidence">
            <a:extLst>
              <a:ext uri="{FF2B5EF4-FFF2-40B4-BE49-F238E27FC236}">
                <a16:creationId xmlns:a16="http://schemas.microsoft.com/office/drawing/2014/main" id="{A579BD0B-CC00-4A75-83B6-7D705A83CB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0772" y="3792805"/>
            <a:ext cx="3914775" cy="2609850"/>
          </a:xfrm>
          <a:prstGeom prst="rect">
            <a:avLst/>
          </a:prstGeom>
        </p:spPr>
      </p:pic>
      <p:pic>
        <p:nvPicPr>
          <p:cNvPr id="15" name="Picture 14" descr="A group of women smiling&#10;&#10;Description automatically generated with medium confidence">
            <a:extLst>
              <a:ext uri="{FF2B5EF4-FFF2-40B4-BE49-F238E27FC236}">
                <a16:creationId xmlns:a16="http://schemas.microsoft.com/office/drawing/2014/main" id="{71308DB2-709D-42CD-A709-32078C9326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57211" y="3792805"/>
            <a:ext cx="3823561" cy="2596122"/>
          </a:xfrm>
          <a:prstGeom prst="rect">
            <a:avLst/>
          </a:prstGeom>
        </p:spPr>
      </p:pic>
      <p:sp>
        <p:nvSpPr>
          <p:cNvPr id="16" name="TextBox 15">
            <a:extLst>
              <a:ext uri="{FF2B5EF4-FFF2-40B4-BE49-F238E27FC236}">
                <a16:creationId xmlns:a16="http://schemas.microsoft.com/office/drawing/2014/main" id="{7696ADE8-7C2B-4BB4-8B15-DA836D66E60F}"/>
              </a:ext>
            </a:extLst>
          </p:cNvPr>
          <p:cNvSpPr txBox="1"/>
          <p:nvPr/>
        </p:nvSpPr>
        <p:spPr>
          <a:xfrm>
            <a:off x="2316408" y="105813"/>
            <a:ext cx="7767145" cy="523220"/>
          </a:xfrm>
          <a:prstGeom prst="rect">
            <a:avLst/>
          </a:prstGeom>
          <a:noFill/>
        </p:spPr>
        <p:txBody>
          <a:bodyPr wrap="square" rtlCol="0">
            <a:spAutoFit/>
          </a:bodyPr>
          <a:lstStyle/>
          <a:p>
            <a:pPr algn="ctr"/>
            <a:r>
              <a:rPr lang="en-US" sz="2800" dirty="0">
                <a:solidFill>
                  <a:schemeClr val="bg1"/>
                </a:solidFill>
              </a:rPr>
              <a:t>$4 billion spent on life-changing projects</a:t>
            </a:r>
          </a:p>
        </p:txBody>
      </p:sp>
      <p:pic>
        <p:nvPicPr>
          <p:cNvPr id="3" name="Picture 2" descr="Logo&#10;&#10;Description automatically generated with low confidence">
            <a:extLst>
              <a:ext uri="{FF2B5EF4-FFF2-40B4-BE49-F238E27FC236}">
                <a16:creationId xmlns:a16="http://schemas.microsoft.com/office/drawing/2014/main" id="{4FD760BA-CF8A-99F5-884C-EE42165245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4365" y="5215495"/>
            <a:ext cx="1167383" cy="1173432"/>
          </a:xfrm>
          <a:prstGeom prst="rect">
            <a:avLst/>
          </a:prstGeom>
        </p:spPr>
      </p:pic>
    </p:spTree>
    <p:extLst>
      <p:ext uri="{BB962C8B-B14F-4D97-AF65-F5344CB8AC3E}">
        <p14:creationId xmlns:p14="http://schemas.microsoft.com/office/powerpoint/2010/main" val="15511963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71F174-D82C-4742-8B7A-40A4D7C3D8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2171" y="518959"/>
            <a:ext cx="2501444" cy="3370930"/>
          </a:xfrm>
          <a:prstGeom prst="rect">
            <a:avLst/>
          </a:prstGeom>
        </p:spPr>
      </p:pic>
      <p:pic>
        <p:nvPicPr>
          <p:cNvPr id="7" name="Picture 6">
            <a:extLst>
              <a:ext uri="{FF2B5EF4-FFF2-40B4-BE49-F238E27FC236}">
                <a16:creationId xmlns:a16="http://schemas.microsoft.com/office/drawing/2014/main" id="{79BEBF4A-6C54-4B5C-8EF1-ED1D827E9E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4791" y="508512"/>
            <a:ext cx="4268263" cy="2815713"/>
          </a:xfrm>
          <a:prstGeom prst="rect">
            <a:avLst/>
          </a:prstGeom>
          <a:ln w="28575">
            <a:solidFill>
              <a:schemeClr val="bg1"/>
            </a:solidFill>
          </a:ln>
        </p:spPr>
      </p:pic>
      <p:pic>
        <p:nvPicPr>
          <p:cNvPr id="9" name="Picture 8">
            <a:extLst>
              <a:ext uri="{FF2B5EF4-FFF2-40B4-BE49-F238E27FC236}">
                <a16:creationId xmlns:a16="http://schemas.microsoft.com/office/drawing/2014/main" id="{7BC252A4-2A9E-4F79-AC77-BF2970E6E9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94791" y="3491835"/>
            <a:ext cx="4286250" cy="2886075"/>
          </a:xfrm>
          <a:prstGeom prst="rect">
            <a:avLst/>
          </a:prstGeom>
          <a:ln w="28575">
            <a:solidFill>
              <a:schemeClr val="bg1"/>
            </a:solidFill>
          </a:ln>
        </p:spPr>
      </p:pic>
      <p:pic>
        <p:nvPicPr>
          <p:cNvPr id="11" name="Picture 10">
            <a:extLst>
              <a:ext uri="{FF2B5EF4-FFF2-40B4-BE49-F238E27FC236}">
                <a16:creationId xmlns:a16="http://schemas.microsoft.com/office/drawing/2014/main" id="{396CF394-4A22-4F8B-B980-1149ED11A1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4745" y="3324225"/>
            <a:ext cx="4286250" cy="2971800"/>
          </a:xfrm>
          <a:prstGeom prst="rect">
            <a:avLst/>
          </a:prstGeom>
          <a:ln w="28575">
            <a:solidFill>
              <a:schemeClr val="bg1"/>
            </a:solidFill>
          </a:ln>
        </p:spPr>
      </p:pic>
      <p:sp>
        <p:nvSpPr>
          <p:cNvPr id="12" name="TextBox 11">
            <a:extLst>
              <a:ext uri="{FF2B5EF4-FFF2-40B4-BE49-F238E27FC236}">
                <a16:creationId xmlns:a16="http://schemas.microsoft.com/office/drawing/2014/main" id="{30D332BE-C107-45BF-B6B3-B753B527E478}"/>
              </a:ext>
            </a:extLst>
          </p:cNvPr>
          <p:cNvSpPr txBox="1"/>
          <p:nvPr/>
        </p:nvSpPr>
        <p:spPr>
          <a:xfrm>
            <a:off x="4973646" y="3998148"/>
            <a:ext cx="2378494" cy="2308324"/>
          </a:xfrm>
          <a:prstGeom prst="rect">
            <a:avLst/>
          </a:prstGeom>
          <a:noFill/>
        </p:spPr>
        <p:txBody>
          <a:bodyPr wrap="square" rtlCol="0">
            <a:spAutoFit/>
          </a:bodyPr>
          <a:lstStyle/>
          <a:p>
            <a:pPr algn="ctr"/>
            <a:r>
              <a:rPr lang="en-US" sz="3600" dirty="0">
                <a:solidFill>
                  <a:srgbClr val="FFBE10"/>
                </a:solidFill>
              </a:rPr>
              <a:t>99.9% Reduction Of Cases Worldwide</a:t>
            </a:r>
          </a:p>
        </p:txBody>
      </p:sp>
      <p:pic>
        <p:nvPicPr>
          <p:cNvPr id="4" name="Picture 3" descr="A person wearing a suit and tie&#10;&#10;Description automatically generated">
            <a:extLst>
              <a:ext uri="{FF2B5EF4-FFF2-40B4-BE49-F238E27FC236}">
                <a16:creationId xmlns:a16="http://schemas.microsoft.com/office/drawing/2014/main" id="{A1313C3A-1A6B-41BB-8B8D-03D2EC8FBAF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4745" y="518959"/>
            <a:ext cx="4194754" cy="2354018"/>
          </a:xfrm>
          <a:prstGeom prst="rect">
            <a:avLst/>
          </a:prstGeom>
          <a:ln w="28575">
            <a:solidFill>
              <a:schemeClr val="accent3"/>
            </a:solidFill>
          </a:ln>
        </p:spPr>
      </p:pic>
    </p:spTree>
    <p:extLst>
      <p:ext uri="{BB962C8B-B14F-4D97-AF65-F5344CB8AC3E}">
        <p14:creationId xmlns:p14="http://schemas.microsoft.com/office/powerpoint/2010/main" val="4020158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7DD545C-8E4D-4805-8B7C-545D51293073}"/>
              </a:ext>
            </a:extLst>
          </p:cNvPr>
          <p:cNvSpPr txBox="1"/>
          <p:nvPr/>
        </p:nvSpPr>
        <p:spPr>
          <a:xfrm>
            <a:off x="3739046" y="448415"/>
            <a:ext cx="7892693" cy="1323439"/>
          </a:xfrm>
          <a:prstGeom prst="rect">
            <a:avLst/>
          </a:prstGeom>
          <a:noFill/>
        </p:spPr>
        <p:txBody>
          <a:bodyPr wrap="square" rtlCol="0">
            <a:spAutoFit/>
          </a:bodyPr>
          <a:lstStyle/>
          <a:p>
            <a:r>
              <a:rPr lang="en-US" sz="4000" dirty="0">
                <a:solidFill>
                  <a:schemeClr val="bg1"/>
                </a:solidFill>
              </a:rPr>
              <a:t>Rotary International District 7770</a:t>
            </a:r>
          </a:p>
          <a:p>
            <a:pPr algn="ctr"/>
            <a:r>
              <a:rPr lang="en-US" sz="4000" dirty="0">
                <a:solidFill>
                  <a:schemeClr val="bg1"/>
                </a:solidFill>
              </a:rPr>
              <a:t>Forest Acres Rotary Club</a:t>
            </a:r>
          </a:p>
        </p:txBody>
      </p:sp>
      <p:pic>
        <p:nvPicPr>
          <p:cNvPr id="8" name="Picture 7" descr="A picture containing clipart&#10;&#10;Description automatically generated">
            <a:extLst>
              <a:ext uri="{FF2B5EF4-FFF2-40B4-BE49-F238E27FC236}">
                <a16:creationId xmlns:a16="http://schemas.microsoft.com/office/drawing/2014/main" id="{66837A0C-D6F6-4C60-B5DB-7F993264F2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52494" y="4465453"/>
            <a:ext cx="3198920" cy="1499493"/>
          </a:xfrm>
          <a:prstGeom prst="rect">
            <a:avLst/>
          </a:prstGeom>
          <a:ln w="9525">
            <a:solidFill>
              <a:schemeClr val="tx1"/>
            </a:solidFill>
          </a:ln>
        </p:spPr>
      </p:pic>
      <p:sp>
        <p:nvSpPr>
          <p:cNvPr id="9" name="TextBox 8">
            <a:extLst>
              <a:ext uri="{FF2B5EF4-FFF2-40B4-BE49-F238E27FC236}">
                <a16:creationId xmlns:a16="http://schemas.microsoft.com/office/drawing/2014/main" id="{53980EC5-F675-4B40-A283-A9F03015F855}"/>
              </a:ext>
            </a:extLst>
          </p:cNvPr>
          <p:cNvSpPr txBox="1"/>
          <p:nvPr/>
        </p:nvSpPr>
        <p:spPr>
          <a:xfrm>
            <a:off x="3834739" y="1987649"/>
            <a:ext cx="7996247" cy="2031325"/>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chemeClr val="bg1"/>
                </a:solidFill>
              </a:rPr>
              <a:t>Founded December 4, 1967</a:t>
            </a:r>
          </a:p>
          <a:p>
            <a:endParaRPr lang="en-US" sz="1000" dirty="0">
              <a:solidFill>
                <a:schemeClr val="bg1"/>
              </a:solidFill>
            </a:endParaRPr>
          </a:p>
          <a:p>
            <a:pPr marL="342900" indent="-342900">
              <a:buFont typeface="Arial" panose="020B0604020202020204" pitchFamily="34" charset="0"/>
              <a:buChar char="•"/>
            </a:pPr>
            <a:r>
              <a:rPr lang="en-US" sz="2400" dirty="0">
                <a:solidFill>
                  <a:schemeClr val="bg1"/>
                </a:solidFill>
              </a:rPr>
              <a:t>2020-21 Club of the Year</a:t>
            </a:r>
          </a:p>
          <a:p>
            <a:endParaRPr lang="en-US" sz="1000" dirty="0">
              <a:solidFill>
                <a:schemeClr val="bg1"/>
              </a:solidFill>
            </a:endParaRPr>
          </a:p>
          <a:p>
            <a:pPr marL="342900" indent="-342900">
              <a:buFont typeface="Arial" panose="020B0604020202020204" pitchFamily="34" charset="0"/>
              <a:buChar char="•"/>
            </a:pPr>
            <a:r>
              <a:rPr lang="en-US" sz="2400" dirty="0">
                <a:solidFill>
                  <a:schemeClr val="bg1"/>
                </a:solidFill>
              </a:rPr>
              <a:t>$30,000 Annually Community Service Organizations</a:t>
            </a:r>
          </a:p>
          <a:p>
            <a:endParaRPr lang="en-US" sz="1000" dirty="0">
              <a:solidFill>
                <a:schemeClr val="bg1"/>
              </a:solidFill>
            </a:endParaRPr>
          </a:p>
          <a:p>
            <a:pPr marL="342900" indent="-342900">
              <a:buFont typeface="Arial" panose="020B0604020202020204" pitchFamily="34" charset="0"/>
              <a:buChar char="•"/>
            </a:pPr>
            <a:r>
              <a:rPr lang="en-US" sz="2400" dirty="0">
                <a:solidFill>
                  <a:schemeClr val="bg1"/>
                </a:solidFill>
              </a:rPr>
              <a:t>Co-Sponsor Annual Forest Acres Festival</a:t>
            </a:r>
          </a:p>
        </p:txBody>
      </p:sp>
      <p:pic>
        <p:nvPicPr>
          <p:cNvPr id="11" name="Picture 10" descr="A picture containing map, text&#10;&#10;Description automatically generated">
            <a:extLst>
              <a:ext uri="{FF2B5EF4-FFF2-40B4-BE49-F238E27FC236}">
                <a16:creationId xmlns:a16="http://schemas.microsoft.com/office/drawing/2014/main" id="{5B0B8FE3-737B-4C34-A7AB-F8F6B7952C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579" y="4465454"/>
            <a:ext cx="2347779" cy="1499493"/>
          </a:xfrm>
          <a:prstGeom prst="rect">
            <a:avLst/>
          </a:prstGeom>
          <a:ln w="19050">
            <a:solidFill>
              <a:schemeClr val="tx1"/>
            </a:solidFill>
          </a:ln>
        </p:spPr>
      </p:pic>
      <p:sp>
        <p:nvSpPr>
          <p:cNvPr id="7" name="TextBox 6">
            <a:extLst>
              <a:ext uri="{FF2B5EF4-FFF2-40B4-BE49-F238E27FC236}">
                <a16:creationId xmlns:a16="http://schemas.microsoft.com/office/drawing/2014/main" id="{40C35FA2-5530-49C9-8D00-506E42EFED5E}"/>
              </a:ext>
            </a:extLst>
          </p:cNvPr>
          <p:cNvSpPr txBox="1"/>
          <p:nvPr/>
        </p:nvSpPr>
        <p:spPr>
          <a:xfrm>
            <a:off x="420679" y="3506339"/>
            <a:ext cx="3197163" cy="646331"/>
          </a:xfrm>
          <a:prstGeom prst="rect">
            <a:avLst/>
          </a:prstGeom>
          <a:noFill/>
        </p:spPr>
        <p:txBody>
          <a:bodyPr wrap="square" rtlCol="0">
            <a:spAutoFit/>
          </a:bodyPr>
          <a:lstStyle/>
          <a:p>
            <a:pPr algn="ctr"/>
            <a:r>
              <a:rPr lang="en-US" dirty="0">
                <a:solidFill>
                  <a:schemeClr val="bg1"/>
                </a:solidFill>
              </a:rPr>
              <a:t>2022-23 District Governor</a:t>
            </a:r>
          </a:p>
          <a:p>
            <a:pPr algn="ctr"/>
            <a:r>
              <a:rPr lang="en-US" dirty="0">
                <a:solidFill>
                  <a:schemeClr val="bg1"/>
                </a:solidFill>
              </a:rPr>
              <a:t>Bob Gross</a:t>
            </a:r>
          </a:p>
        </p:txBody>
      </p:sp>
      <p:pic>
        <p:nvPicPr>
          <p:cNvPr id="5" name="Picture 4" descr="Text, whiteboard&#10;&#10;Description automatically generated">
            <a:extLst>
              <a:ext uri="{FF2B5EF4-FFF2-40B4-BE49-F238E27FC236}">
                <a16:creationId xmlns:a16="http://schemas.microsoft.com/office/drawing/2014/main" id="{39A689EF-2682-4FA6-ABA5-92C3D88D4C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8997" y="4450563"/>
            <a:ext cx="3041387" cy="1517894"/>
          </a:xfrm>
          <a:prstGeom prst="rect">
            <a:avLst/>
          </a:prstGeom>
        </p:spPr>
      </p:pic>
      <p:pic>
        <p:nvPicPr>
          <p:cNvPr id="4" name="Picture 3" descr="A person in a suit and tie&#10;&#10;Description automatically generated with medium confidence">
            <a:extLst>
              <a:ext uri="{FF2B5EF4-FFF2-40B4-BE49-F238E27FC236}">
                <a16:creationId xmlns:a16="http://schemas.microsoft.com/office/drawing/2014/main" id="{1C3EEFA1-40DC-A10B-D9A8-8F6440B36F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5330" y="582841"/>
            <a:ext cx="1881891" cy="2822836"/>
          </a:xfrm>
          <a:prstGeom prst="rect">
            <a:avLst/>
          </a:prstGeom>
        </p:spPr>
      </p:pic>
    </p:spTree>
    <p:extLst>
      <p:ext uri="{BB962C8B-B14F-4D97-AF65-F5344CB8AC3E}">
        <p14:creationId xmlns:p14="http://schemas.microsoft.com/office/powerpoint/2010/main" val="16904496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078B5D9-BEDA-4BD5-AA30-2055EBE37EC8}"/>
              </a:ext>
            </a:extLst>
          </p:cNvPr>
          <p:cNvSpPr txBox="1"/>
          <p:nvPr/>
        </p:nvSpPr>
        <p:spPr>
          <a:xfrm>
            <a:off x="1727378" y="146499"/>
            <a:ext cx="8945205" cy="769441"/>
          </a:xfrm>
          <a:prstGeom prst="rect">
            <a:avLst/>
          </a:prstGeom>
          <a:noFill/>
        </p:spPr>
        <p:txBody>
          <a:bodyPr wrap="square" rtlCol="0">
            <a:spAutoFit/>
          </a:bodyPr>
          <a:lstStyle/>
          <a:p>
            <a:r>
              <a:rPr lang="en-US" sz="4400" dirty="0">
                <a:solidFill>
                  <a:schemeClr val="bg1"/>
                </a:solidFill>
              </a:rPr>
              <a:t>The Rotary Club of Forest Acres</a:t>
            </a:r>
          </a:p>
        </p:txBody>
      </p:sp>
      <p:sp>
        <p:nvSpPr>
          <p:cNvPr id="8" name="TextBox 7">
            <a:extLst>
              <a:ext uri="{FF2B5EF4-FFF2-40B4-BE49-F238E27FC236}">
                <a16:creationId xmlns:a16="http://schemas.microsoft.com/office/drawing/2014/main" id="{A121A94E-D53D-44B9-BD74-C210739AAC52}"/>
              </a:ext>
            </a:extLst>
          </p:cNvPr>
          <p:cNvSpPr txBox="1"/>
          <p:nvPr/>
        </p:nvSpPr>
        <p:spPr>
          <a:xfrm>
            <a:off x="417020" y="1352166"/>
            <a:ext cx="2378126" cy="4339650"/>
          </a:xfrm>
          <a:prstGeom prst="rect">
            <a:avLst/>
          </a:prstGeom>
          <a:noFill/>
        </p:spPr>
        <p:txBody>
          <a:bodyPr wrap="square" rtlCol="0">
            <a:spAutoFit/>
          </a:bodyPr>
          <a:lstStyle/>
          <a:p>
            <a:r>
              <a:rPr lang="en-US" sz="2400" u="sng" dirty="0">
                <a:solidFill>
                  <a:schemeClr val="bg1"/>
                </a:solidFill>
              </a:rPr>
              <a:t>Projects:</a:t>
            </a:r>
          </a:p>
          <a:p>
            <a:endParaRPr lang="en-US" sz="1000" dirty="0">
              <a:solidFill>
                <a:schemeClr val="bg1"/>
              </a:solidFill>
            </a:endParaRPr>
          </a:p>
          <a:p>
            <a:r>
              <a:rPr lang="en-US" sz="2400" dirty="0">
                <a:solidFill>
                  <a:schemeClr val="bg1"/>
                </a:solidFill>
              </a:rPr>
              <a:t>Happy Feet</a:t>
            </a:r>
          </a:p>
          <a:p>
            <a:endParaRPr lang="en-US" sz="1000" dirty="0">
              <a:solidFill>
                <a:schemeClr val="bg1"/>
              </a:solidFill>
            </a:endParaRPr>
          </a:p>
          <a:p>
            <a:r>
              <a:rPr lang="en-US" sz="2400" dirty="0">
                <a:solidFill>
                  <a:schemeClr val="bg1"/>
                </a:solidFill>
              </a:rPr>
              <a:t>Ready2Read</a:t>
            </a:r>
          </a:p>
          <a:p>
            <a:endParaRPr lang="en-US" sz="1000" dirty="0">
              <a:solidFill>
                <a:schemeClr val="bg1"/>
              </a:solidFill>
            </a:endParaRPr>
          </a:p>
          <a:p>
            <a:r>
              <a:rPr lang="en-US" sz="2400" dirty="0">
                <a:solidFill>
                  <a:schemeClr val="bg1"/>
                </a:solidFill>
              </a:rPr>
              <a:t>Back-Pack</a:t>
            </a:r>
          </a:p>
          <a:p>
            <a:endParaRPr lang="en-US" sz="1000" dirty="0">
              <a:solidFill>
                <a:schemeClr val="bg1"/>
              </a:solidFill>
            </a:endParaRPr>
          </a:p>
          <a:p>
            <a:r>
              <a:rPr lang="en-US" sz="2400" dirty="0">
                <a:solidFill>
                  <a:schemeClr val="bg1"/>
                </a:solidFill>
              </a:rPr>
              <a:t>Books for Birthdays</a:t>
            </a:r>
          </a:p>
          <a:p>
            <a:endParaRPr lang="en-US" sz="1000" dirty="0">
              <a:solidFill>
                <a:schemeClr val="bg1"/>
              </a:solidFill>
            </a:endParaRPr>
          </a:p>
          <a:p>
            <a:r>
              <a:rPr lang="en-US" sz="2400" dirty="0">
                <a:solidFill>
                  <a:schemeClr val="bg1"/>
                </a:solidFill>
              </a:rPr>
              <a:t>Rise Against Hunger</a:t>
            </a:r>
          </a:p>
          <a:p>
            <a:endParaRPr lang="en-US" sz="1000" dirty="0">
              <a:solidFill>
                <a:schemeClr val="bg1"/>
              </a:solidFill>
            </a:endParaRPr>
          </a:p>
          <a:p>
            <a:r>
              <a:rPr lang="en-US" sz="2400" dirty="0">
                <a:solidFill>
                  <a:schemeClr val="bg1"/>
                </a:solidFill>
              </a:rPr>
              <a:t>One Warm Coat</a:t>
            </a:r>
          </a:p>
        </p:txBody>
      </p:sp>
      <p:pic>
        <p:nvPicPr>
          <p:cNvPr id="5" name="Picture 4" descr="A picture containing outdoor, child, little, tree&#10;&#10;Description automatically generated">
            <a:extLst>
              <a:ext uri="{FF2B5EF4-FFF2-40B4-BE49-F238E27FC236}">
                <a16:creationId xmlns:a16="http://schemas.microsoft.com/office/drawing/2014/main" id="{3D3B26D0-E10C-4D0F-8769-4BCB7C6B120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95" r="4938"/>
          <a:stretch/>
        </p:blipFill>
        <p:spPr>
          <a:xfrm>
            <a:off x="7085725" y="1209932"/>
            <a:ext cx="4876564" cy="4220112"/>
          </a:xfrm>
          <a:prstGeom prst="rect">
            <a:avLst/>
          </a:prstGeom>
        </p:spPr>
      </p:pic>
      <p:pic>
        <p:nvPicPr>
          <p:cNvPr id="11" name="Picture 10" descr="A group of people posing for a photo&#10;&#10;Description automatically generated">
            <a:extLst>
              <a:ext uri="{FF2B5EF4-FFF2-40B4-BE49-F238E27FC236}">
                <a16:creationId xmlns:a16="http://schemas.microsoft.com/office/drawing/2014/main" id="{8885E75C-D0C7-4E3A-BB5C-3EC6BBD1815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974" t="23773" r="7594" b="9270"/>
          <a:stretch/>
        </p:blipFill>
        <p:spPr>
          <a:xfrm>
            <a:off x="2952742" y="1209932"/>
            <a:ext cx="4132983" cy="2401341"/>
          </a:xfrm>
          <a:prstGeom prst="rect">
            <a:avLst/>
          </a:prstGeom>
        </p:spPr>
      </p:pic>
      <p:pic>
        <p:nvPicPr>
          <p:cNvPr id="3" name="Picture 2" descr="A group of people wearing masks&#10;&#10;Description automatically generated with medium confidence">
            <a:extLst>
              <a:ext uri="{FF2B5EF4-FFF2-40B4-BE49-F238E27FC236}">
                <a16:creationId xmlns:a16="http://schemas.microsoft.com/office/drawing/2014/main" id="{617D8579-413E-443D-9D84-2CBAEAB629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52743" y="3611273"/>
            <a:ext cx="4132982" cy="2948125"/>
          </a:xfrm>
          <a:prstGeom prst="rect">
            <a:avLst/>
          </a:prstGeom>
        </p:spPr>
      </p:pic>
      <p:pic>
        <p:nvPicPr>
          <p:cNvPr id="6" name="Picture 5" descr="Logo&#10;&#10;Description automatically generated">
            <a:extLst>
              <a:ext uri="{FF2B5EF4-FFF2-40B4-BE49-F238E27FC236}">
                <a16:creationId xmlns:a16="http://schemas.microsoft.com/office/drawing/2014/main" id="{756AAA80-56B4-444D-CCFA-EA3F70A15B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24137" y="5595676"/>
            <a:ext cx="1856778" cy="798089"/>
          </a:xfrm>
          <a:prstGeom prst="rect">
            <a:avLst/>
          </a:prstGeom>
        </p:spPr>
      </p:pic>
    </p:spTree>
    <p:extLst>
      <p:ext uri="{BB962C8B-B14F-4D97-AF65-F5344CB8AC3E}">
        <p14:creationId xmlns:p14="http://schemas.microsoft.com/office/powerpoint/2010/main" val="36632054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a photo&#10;&#10;Description automatically generated with medium confidence">
            <a:extLst>
              <a:ext uri="{FF2B5EF4-FFF2-40B4-BE49-F238E27FC236}">
                <a16:creationId xmlns:a16="http://schemas.microsoft.com/office/drawing/2014/main" id="{ECBD4189-E93A-4E71-8550-6680BD738E24}"/>
              </a:ext>
            </a:extLst>
          </p:cNvPr>
          <p:cNvPicPr>
            <a:picLocks noChangeAspect="1"/>
          </p:cNvPicPr>
          <p:nvPr/>
        </p:nvPicPr>
        <p:blipFill rotWithShape="1">
          <a:blip r:embed="rId3">
            <a:extLst>
              <a:ext uri="{28A0092B-C50C-407E-A947-70E740481C1C}">
                <a14:useLocalDpi xmlns:a14="http://schemas.microsoft.com/office/drawing/2010/main" val="0"/>
              </a:ext>
            </a:extLst>
          </a:blip>
          <a:srcRect l="4707"/>
          <a:stretch/>
        </p:blipFill>
        <p:spPr>
          <a:xfrm>
            <a:off x="3954685" y="1586978"/>
            <a:ext cx="3722844" cy="3693073"/>
          </a:xfrm>
          <a:prstGeom prst="rect">
            <a:avLst/>
          </a:prstGeom>
          <a:ln w="28575">
            <a:solidFill>
              <a:schemeClr val="bg1"/>
            </a:solidFill>
          </a:ln>
        </p:spPr>
      </p:pic>
      <p:pic>
        <p:nvPicPr>
          <p:cNvPr id="12" name="Picture 11" descr="A child singing into a microphone&#10;&#10;Description automatically generated with medium confidence">
            <a:extLst>
              <a:ext uri="{FF2B5EF4-FFF2-40B4-BE49-F238E27FC236}">
                <a16:creationId xmlns:a16="http://schemas.microsoft.com/office/drawing/2014/main" id="{408DC2B3-485F-E542-78B9-56D4C0CEC7F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218"/>
          <a:stretch/>
        </p:blipFill>
        <p:spPr>
          <a:xfrm>
            <a:off x="7832300" y="2119504"/>
            <a:ext cx="4398611" cy="3160547"/>
          </a:xfrm>
          <a:prstGeom prst="rect">
            <a:avLst/>
          </a:prstGeom>
          <a:ln w="38100">
            <a:solidFill>
              <a:schemeClr val="bg1"/>
            </a:solidFill>
          </a:ln>
        </p:spPr>
      </p:pic>
      <p:pic>
        <p:nvPicPr>
          <p:cNvPr id="14" name="Picture 13">
            <a:extLst>
              <a:ext uri="{FF2B5EF4-FFF2-40B4-BE49-F238E27FC236}">
                <a16:creationId xmlns:a16="http://schemas.microsoft.com/office/drawing/2014/main" id="{C09AE369-F2E0-3E4D-BE64-A168E13E4F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052" y="2119504"/>
            <a:ext cx="3531338" cy="3160547"/>
          </a:xfrm>
          <a:prstGeom prst="rect">
            <a:avLst/>
          </a:prstGeom>
          <a:ln w="38100">
            <a:solidFill>
              <a:schemeClr val="bg2"/>
            </a:solidFill>
          </a:ln>
        </p:spPr>
      </p:pic>
      <p:sp>
        <p:nvSpPr>
          <p:cNvPr id="15" name="TextBox 14">
            <a:extLst>
              <a:ext uri="{FF2B5EF4-FFF2-40B4-BE49-F238E27FC236}">
                <a16:creationId xmlns:a16="http://schemas.microsoft.com/office/drawing/2014/main" id="{23D4FEA4-6673-7673-5344-78D671B20603}"/>
              </a:ext>
            </a:extLst>
          </p:cNvPr>
          <p:cNvSpPr txBox="1"/>
          <p:nvPr/>
        </p:nvSpPr>
        <p:spPr>
          <a:xfrm>
            <a:off x="0" y="527520"/>
            <a:ext cx="12344393" cy="646331"/>
          </a:xfrm>
          <a:prstGeom prst="rect">
            <a:avLst/>
          </a:prstGeom>
          <a:noFill/>
        </p:spPr>
        <p:txBody>
          <a:bodyPr wrap="square" rtlCol="0">
            <a:spAutoFit/>
          </a:bodyPr>
          <a:lstStyle/>
          <a:p>
            <a:r>
              <a:rPr lang="en-US" sz="3600" dirty="0">
                <a:solidFill>
                  <a:schemeClr val="bg1"/>
                </a:solidFill>
              </a:rPr>
              <a:t>300 Coats Distributed To Community Service Organizations</a:t>
            </a:r>
          </a:p>
        </p:txBody>
      </p:sp>
      <p:pic>
        <p:nvPicPr>
          <p:cNvPr id="5" name="Picture 4" descr="Logo, icon&#10;&#10;Description automatically generated">
            <a:extLst>
              <a:ext uri="{FF2B5EF4-FFF2-40B4-BE49-F238E27FC236}">
                <a16:creationId xmlns:a16="http://schemas.microsoft.com/office/drawing/2014/main" id="{7ABF7474-CAD5-57A0-77D4-55FD96B1759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31751" y="5693178"/>
            <a:ext cx="2968712" cy="552807"/>
          </a:xfrm>
          <a:prstGeom prst="rect">
            <a:avLst/>
          </a:prstGeom>
          <a:solidFill>
            <a:schemeClr val="bg1"/>
          </a:solidFill>
        </p:spPr>
      </p:pic>
    </p:spTree>
    <p:extLst>
      <p:ext uri="{BB962C8B-B14F-4D97-AF65-F5344CB8AC3E}">
        <p14:creationId xmlns:p14="http://schemas.microsoft.com/office/powerpoint/2010/main" val="41067375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575009-C824-42FB-A411-C1BE3C176E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7947" y="3489577"/>
            <a:ext cx="7264068" cy="3002572"/>
          </a:xfrm>
          <a:prstGeom prst="rect">
            <a:avLst/>
          </a:prstGeom>
          <a:ln w="28575">
            <a:solidFill>
              <a:schemeClr val="bg1"/>
            </a:solidFill>
          </a:ln>
        </p:spPr>
      </p:pic>
      <p:sp>
        <p:nvSpPr>
          <p:cNvPr id="4" name="TextBox 3">
            <a:extLst>
              <a:ext uri="{FF2B5EF4-FFF2-40B4-BE49-F238E27FC236}">
                <a16:creationId xmlns:a16="http://schemas.microsoft.com/office/drawing/2014/main" id="{ABC87834-7CC9-4CE5-A1C0-DAD68EB19393}"/>
              </a:ext>
            </a:extLst>
          </p:cNvPr>
          <p:cNvSpPr txBox="1"/>
          <p:nvPr/>
        </p:nvSpPr>
        <p:spPr>
          <a:xfrm>
            <a:off x="2818224" y="5784263"/>
            <a:ext cx="6763514" cy="707886"/>
          </a:xfrm>
          <a:prstGeom prst="rect">
            <a:avLst/>
          </a:prstGeom>
          <a:noFill/>
        </p:spPr>
        <p:txBody>
          <a:bodyPr wrap="square" rtlCol="0">
            <a:spAutoFit/>
          </a:bodyPr>
          <a:lstStyle/>
          <a:p>
            <a:pPr algn="ctr"/>
            <a:r>
              <a:rPr lang="en-US" sz="2000" dirty="0">
                <a:solidFill>
                  <a:schemeClr val="accent3"/>
                </a:solidFill>
              </a:rPr>
              <a:t>Pop, Broadway &amp; Jazz Group Richland NE High School Interact Club</a:t>
            </a:r>
          </a:p>
        </p:txBody>
      </p:sp>
      <p:pic>
        <p:nvPicPr>
          <p:cNvPr id="7" name="Picture 6">
            <a:extLst>
              <a:ext uri="{FF2B5EF4-FFF2-40B4-BE49-F238E27FC236}">
                <a16:creationId xmlns:a16="http://schemas.microsoft.com/office/drawing/2014/main" id="{3FFDD97A-9D57-4981-B256-F1FF959F15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5305" y="321653"/>
            <a:ext cx="4549352" cy="3002572"/>
          </a:xfrm>
          <a:prstGeom prst="rect">
            <a:avLst/>
          </a:prstGeom>
          <a:ln w="28575">
            <a:solidFill>
              <a:schemeClr val="bg1"/>
            </a:solidFill>
          </a:ln>
        </p:spPr>
      </p:pic>
      <p:pic>
        <p:nvPicPr>
          <p:cNvPr id="9" name="Picture 8">
            <a:extLst>
              <a:ext uri="{FF2B5EF4-FFF2-40B4-BE49-F238E27FC236}">
                <a16:creationId xmlns:a16="http://schemas.microsoft.com/office/drawing/2014/main" id="{825D3547-53ED-40C6-8C2F-53594140E6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1223" y="517984"/>
            <a:ext cx="2427489" cy="2312260"/>
          </a:xfrm>
          <a:prstGeom prst="rect">
            <a:avLst/>
          </a:prstGeom>
          <a:ln w="28575">
            <a:solidFill>
              <a:schemeClr val="bg1"/>
            </a:solidFill>
          </a:ln>
        </p:spPr>
      </p:pic>
      <p:pic>
        <p:nvPicPr>
          <p:cNvPr id="11" name="Picture 10">
            <a:extLst>
              <a:ext uri="{FF2B5EF4-FFF2-40B4-BE49-F238E27FC236}">
                <a16:creationId xmlns:a16="http://schemas.microsoft.com/office/drawing/2014/main" id="{7A6143CB-4240-4DE8-A8B3-86898E330E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11250" y="662939"/>
            <a:ext cx="2427490" cy="2320000"/>
          </a:xfrm>
          <a:prstGeom prst="rect">
            <a:avLst/>
          </a:prstGeom>
          <a:ln w="28575">
            <a:solidFill>
              <a:schemeClr val="bg1"/>
            </a:solidFill>
          </a:ln>
        </p:spPr>
      </p:pic>
    </p:spTree>
    <p:extLst>
      <p:ext uri="{BB962C8B-B14F-4D97-AF65-F5344CB8AC3E}">
        <p14:creationId xmlns:p14="http://schemas.microsoft.com/office/powerpoint/2010/main" val="37078234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F37A2C-9293-4BC3-9474-13BE9C4EF4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7483" y="303623"/>
            <a:ext cx="4518563" cy="3131788"/>
          </a:xfrm>
          <a:prstGeom prst="rect">
            <a:avLst/>
          </a:prstGeom>
        </p:spPr>
      </p:pic>
      <p:pic>
        <p:nvPicPr>
          <p:cNvPr id="7" name="Picture 6">
            <a:extLst>
              <a:ext uri="{FF2B5EF4-FFF2-40B4-BE49-F238E27FC236}">
                <a16:creationId xmlns:a16="http://schemas.microsoft.com/office/drawing/2014/main" id="{01E9520B-D19E-4B50-B23F-AE538B494D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1307" y="3398525"/>
            <a:ext cx="4512387" cy="3008259"/>
          </a:xfrm>
          <a:prstGeom prst="rect">
            <a:avLst/>
          </a:prstGeom>
        </p:spPr>
      </p:pic>
      <p:pic>
        <p:nvPicPr>
          <p:cNvPr id="13" name="Picture 12">
            <a:extLst>
              <a:ext uri="{FF2B5EF4-FFF2-40B4-BE49-F238E27FC236}">
                <a16:creationId xmlns:a16="http://schemas.microsoft.com/office/drawing/2014/main" id="{4D67D653-B5E4-4266-8504-763D627F3E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70158" y="303623"/>
            <a:ext cx="3387325" cy="6103161"/>
          </a:xfrm>
          <a:prstGeom prst="rect">
            <a:avLst/>
          </a:prstGeom>
        </p:spPr>
      </p:pic>
      <p:pic>
        <p:nvPicPr>
          <p:cNvPr id="8" name="Picture 7" descr="A picture containing person, person, window, posing&#10;&#10;Description automatically generated">
            <a:extLst>
              <a:ext uri="{FF2B5EF4-FFF2-40B4-BE49-F238E27FC236}">
                <a16:creationId xmlns:a16="http://schemas.microsoft.com/office/drawing/2014/main" id="{CE2E162B-D7B1-4866-965C-0274D380028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7662" b="12070"/>
          <a:stretch/>
        </p:blipFill>
        <p:spPr>
          <a:xfrm>
            <a:off x="547408" y="303623"/>
            <a:ext cx="3608781" cy="3020602"/>
          </a:xfrm>
          <a:prstGeom prst="rect">
            <a:avLst/>
          </a:prstGeom>
        </p:spPr>
      </p:pic>
      <p:pic>
        <p:nvPicPr>
          <p:cNvPr id="11" name="Picture 10" descr="A group of people holding a sign&#10;&#10;Description automatically generated with medium confidence">
            <a:extLst>
              <a:ext uri="{FF2B5EF4-FFF2-40B4-BE49-F238E27FC236}">
                <a16:creationId xmlns:a16="http://schemas.microsoft.com/office/drawing/2014/main" id="{9BD244E2-9974-4120-AF82-3FD35725DCC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4320" y="3071518"/>
            <a:ext cx="3605693" cy="3335266"/>
          </a:xfrm>
          <a:prstGeom prst="rect">
            <a:avLst/>
          </a:prstGeom>
        </p:spPr>
      </p:pic>
    </p:spTree>
    <p:extLst>
      <p:ext uri="{BB962C8B-B14F-4D97-AF65-F5344CB8AC3E}">
        <p14:creationId xmlns:p14="http://schemas.microsoft.com/office/powerpoint/2010/main" val="34842514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4FDC43-0A8C-40B7-995B-5398D51793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748" y="2813105"/>
            <a:ext cx="3649163" cy="3009412"/>
          </a:xfrm>
          <a:prstGeom prst="rect">
            <a:avLst/>
          </a:prstGeom>
        </p:spPr>
      </p:pic>
      <p:pic>
        <p:nvPicPr>
          <p:cNvPr id="5" name="Picture 4">
            <a:extLst>
              <a:ext uri="{FF2B5EF4-FFF2-40B4-BE49-F238E27FC236}">
                <a16:creationId xmlns:a16="http://schemas.microsoft.com/office/drawing/2014/main" id="{E58EB3EC-728C-4044-9D5F-80D484B0D4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747" y="186175"/>
            <a:ext cx="3649164" cy="2533225"/>
          </a:xfrm>
          <a:prstGeom prst="rect">
            <a:avLst/>
          </a:prstGeom>
        </p:spPr>
      </p:pic>
      <p:pic>
        <p:nvPicPr>
          <p:cNvPr id="7" name="Picture 6">
            <a:extLst>
              <a:ext uri="{FF2B5EF4-FFF2-40B4-BE49-F238E27FC236}">
                <a16:creationId xmlns:a16="http://schemas.microsoft.com/office/drawing/2014/main" id="{5778710F-F2A1-4945-9001-7B3966D3F8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40413" y="1206788"/>
            <a:ext cx="2976164" cy="4615729"/>
          </a:xfrm>
          <a:prstGeom prst="rect">
            <a:avLst/>
          </a:prstGeom>
        </p:spPr>
      </p:pic>
      <p:pic>
        <p:nvPicPr>
          <p:cNvPr id="9" name="Picture 8" descr="A group of people posing for the camera&#10;&#10;Description automatically generated">
            <a:extLst>
              <a:ext uri="{FF2B5EF4-FFF2-40B4-BE49-F238E27FC236}">
                <a16:creationId xmlns:a16="http://schemas.microsoft.com/office/drawing/2014/main" id="{0735DD34-EC90-4DC8-B6EB-EB5DE17AD05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303" b="7721"/>
          <a:stretch/>
        </p:blipFill>
        <p:spPr>
          <a:xfrm>
            <a:off x="7168725" y="237204"/>
            <a:ext cx="5061489" cy="2533226"/>
          </a:xfrm>
          <a:prstGeom prst="rect">
            <a:avLst/>
          </a:prstGeom>
        </p:spPr>
      </p:pic>
      <p:pic>
        <p:nvPicPr>
          <p:cNvPr id="12" name="Picture 11" descr="A group of people standing in a room&#10;&#10;Description automatically generated">
            <a:extLst>
              <a:ext uri="{FF2B5EF4-FFF2-40B4-BE49-F238E27FC236}">
                <a16:creationId xmlns:a16="http://schemas.microsoft.com/office/drawing/2014/main" id="{D466DDA0-CE90-4C55-91E7-2BDD015D214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68726" y="2966914"/>
            <a:ext cx="5061489" cy="2847088"/>
          </a:xfrm>
          <a:prstGeom prst="rect">
            <a:avLst/>
          </a:prstGeom>
        </p:spPr>
      </p:pic>
      <p:sp>
        <p:nvSpPr>
          <p:cNvPr id="13" name="TextBox 12">
            <a:extLst>
              <a:ext uri="{FF2B5EF4-FFF2-40B4-BE49-F238E27FC236}">
                <a16:creationId xmlns:a16="http://schemas.microsoft.com/office/drawing/2014/main" id="{A95B73DA-4348-41D8-A6E3-52CB3884F9F4}"/>
              </a:ext>
            </a:extLst>
          </p:cNvPr>
          <p:cNvSpPr txBox="1"/>
          <p:nvPr/>
        </p:nvSpPr>
        <p:spPr>
          <a:xfrm>
            <a:off x="1070490" y="5869468"/>
            <a:ext cx="9072081" cy="707886"/>
          </a:xfrm>
          <a:prstGeom prst="rect">
            <a:avLst/>
          </a:prstGeom>
          <a:noFill/>
        </p:spPr>
        <p:txBody>
          <a:bodyPr wrap="square" rtlCol="0">
            <a:spAutoFit/>
          </a:bodyPr>
          <a:lstStyle/>
          <a:p>
            <a:pPr algn="ctr"/>
            <a:r>
              <a:rPr lang="en-US" sz="4000" b="1" dirty="0">
                <a:solidFill>
                  <a:schemeClr val="bg1"/>
                </a:solidFill>
              </a:rPr>
              <a:t>Forest Acres Rotarians Have Fun!</a:t>
            </a:r>
          </a:p>
        </p:txBody>
      </p:sp>
      <p:sp>
        <p:nvSpPr>
          <p:cNvPr id="14" name="TextBox 13">
            <a:extLst>
              <a:ext uri="{FF2B5EF4-FFF2-40B4-BE49-F238E27FC236}">
                <a16:creationId xmlns:a16="http://schemas.microsoft.com/office/drawing/2014/main" id="{E42086E6-CC2E-4654-89E1-AE2A398B1490}"/>
              </a:ext>
            </a:extLst>
          </p:cNvPr>
          <p:cNvSpPr txBox="1"/>
          <p:nvPr/>
        </p:nvSpPr>
        <p:spPr>
          <a:xfrm>
            <a:off x="4254342" y="344229"/>
            <a:ext cx="2704379" cy="461665"/>
          </a:xfrm>
          <a:prstGeom prst="rect">
            <a:avLst/>
          </a:prstGeom>
          <a:noFill/>
        </p:spPr>
        <p:txBody>
          <a:bodyPr wrap="square" rtlCol="0">
            <a:spAutoFit/>
          </a:bodyPr>
          <a:lstStyle/>
          <a:p>
            <a:pPr algn="ctr"/>
            <a:r>
              <a:rPr lang="en-US" sz="2400" b="1" dirty="0">
                <a:solidFill>
                  <a:schemeClr val="bg1"/>
                </a:solidFill>
              </a:rPr>
              <a:t>A Vibrant Club!</a:t>
            </a:r>
          </a:p>
        </p:txBody>
      </p:sp>
    </p:spTree>
    <p:extLst>
      <p:ext uri="{BB962C8B-B14F-4D97-AF65-F5344CB8AC3E}">
        <p14:creationId xmlns:p14="http://schemas.microsoft.com/office/powerpoint/2010/main" val="5302738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263ACB1-6B97-4F72-AB77-776017A5EE1D}"/>
              </a:ext>
            </a:extLst>
          </p:cNvPr>
          <p:cNvSpPr txBox="1"/>
          <p:nvPr/>
        </p:nvSpPr>
        <p:spPr>
          <a:xfrm>
            <a:off x="660315" y="1765969"/>
            <a:ext cx="6559827" cy="3231654"/>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bg2"/>
                </a:solidFill>
              </a:rPr>
              <a:t>Friendship, camaraderie and fun</a:t>
            </a:r>
          </a:p>
          <a:p>
            <a:endParaRPr lang="en-US" sz="1000" dirty="0">
              <a:solidFill>
                <a:schemeClr val="bg2"/>
              </a:solidFill>
            </a:endParaRPr>
          </a:p>
          <a:p>
            <a:pPr marL="285750" indent="-285750">
              <a:buFont typeface="Arial" panose="020B0604020202020204" pitchFamily="34" charset="0"/>
              <a:buChar char="•"/>
            </a:pPr>
            <a:r>
              <a:rPr lang="en-US" sz="2400" dirty="0">
                <a:solidFill>
                  <a:schemeClr val="bg2"/>
                </a:solidFill>
              </a:rPr>
              <a:t>Give back to community</a:t>
            </a:r>
          </a:p>
          <a:p>
            <a:endParaRPr lang="en-US" sz="1000" dirty="0">
              <a:solidFill>
                <a:schemeClr val="bg2"/>
              </a:solidFill>
            </a:endParaRPr>
          </a:p>
          <a:p>
            <a:pPr marL="285750" indent="-285750">
              <a:buFont typeface="Arial" panose="020B0604020202020204" pitchFamily="34" charset="0"/>
              <a:buChar char="•"/>
            </a:pPr>
            <a:r>
              <a:rPr lang="en-US" sz="2400" dirty="0">
                <a:solidFill>
                  <a:schemeClr val="bg2"/>
                </a:solidFill>
              </a:rPr>
              <a:t>Be part of something larger than yourself</a:t>
            </a:r>
          </a:p>
          <a:p>
            <a:endParaRPr lang="en-US" sz="1000" dirty="0">
              <a:solidFill>
                <a:schemeClr val="bg2"/>
              </a:solidFill>
            </a:endParaRPr>
          </a:p>
          <a:p>
            <a:pPr marL="285750" indent="-285750">
              <a:buFont typeface="Arial" panose="020B0604020202020204" pitchFamily="34" charset="0"/>
              <a:buChar char="•"/>
            </a:pPr>
            <a:r>
              <a:rPr lang="en-US" sz="2400" dirty="0">
                <a:solidFill>
                  <a:schemeClr val="bg2"/>
                </a:solidFill>
              </a:rPr>
              <a:t>Professional networking</a:t>
            </a:r>
          </a:p>
          <a:p>
            <a:endParaRPr lang="en-US" sz="1000" dirty="0">
              <a:solidFill>
                <a:schemeClr val="bg2"/>
              </a:solidFill>
            </a:endParaRPr>
          </a:p>
          <a:p>
            <a:pPr marL="285750" indent="-285750">
              <a:buFont typeface="Arial" panose="020B0604020202020204" pitchFamily="34" charset="0"/>
              <a:buChar char="•"/>
            </a:pPr>
            <a:r>
              <a:rPr lang="en-US" sz="2400" dirty="0">
                <a:solidFill>
                  <a:schemeClr val="bg2"/>
                </a:solidFill>
              </a:rPr>
              <a:t>Leadership training</a:t>
            </a:r>
          </a:p>
          <a:p>
            <a:endParaRPr lang="en-US" sz="1000" dirty="0">
              <a:solidFill>
                <a:schemeClr val="bg2"/>
              </a:solidFill>
            </a:endParaRPr>
          </a:p>
          <a:p>
            <a:pPr marL="285750" indent="-285750">
              <a:buFont typeface="Arial" panose="020B0604020202020204" pitchFamily="34" charset="0"/>
              <a:buChar char="•"/>
            </a:pPr>
            <a:r>
              <a:rPr lang="en-US" sz="2400" dirty="0">
                <a:solidFill>
                  <a:schemeClr val="bg2"/>
                </a:solidFill>
              </a:rPr>
              <a:t>Personal growth and recognition</a:t>
            </a:r>
          </a:p>
          <a:p>
            <a:pPr algn="ctr"/>
            <a:endParaRPr lang="en-US" sz="1000" dirty="0">
              <a:solidFill>
                <a:schemeClr val="bg2"/>
              </a:solidFill>
            </a:endParaRPr>
          </a:p>
        </p:txBody>
      </p:sp>
      <p:sp>
        <p:nvSpPr>
          <p:cNvPr id="2" name="TextBox 1">
            <a:extLst>
              <a:ext uri="{FF2B5EF4-FFF2-40B4-BE49-F238E27FC236}">
                <a16:creationId xmlns:a16="http://schemas.microsoft.com/office/drawing/2014/main" id="{C91587B7-1CC2-4855-88E2-496531B3DF8A}"/>
              </a:ext>
            </a:extLst>
          </p:cNvPr>
          <p:cNvSpPr txBox="1"/>
          <p:nvPr/>
        </p:nvSpPr>
        <p:spPr>
          <a:xfrm>
            <a:off x="553515" y="5639822"/>
            <a:ext cx="11292931" cy="461665"/>
          </a:xfrm>
          <a:prstGeom prst="rect">
            <a:avLst/>
          </a:prstGeom>
          <a:noFill/>
        </p:spPr>
        <p:txBody>
          <a:bodyPr wrap="square" rtlCol="0">
            <a:spAutoFit/>
          </a:bodyPr>
          <a:lstStyle/>
          <a:p>
            <a:r>
              <a:rPr lang="en-US" sz="2400" dirty="0">
                <a:solidFill>
                  <a:schemeClr val="bg1"/>
                </a:solidFill>
              </a:rPr>
              <a:t>Just a few of the reasons millions of people joined Rotary over the past 117 years</a:t>
            </a:r>
          </a:p>
        </p:txBody>
      </p:sp>
      <p:sp>
        <p:nvSpPr>
          <p:cNvPr id="7" name="TextBox 6">
            <a:extLst>
              <a:ext uri="{FF2B5EF4-FFF2-40B4-BE49-F238E27FC236}">
                <a16:creationId xmlns:a16="http://schemas.microsoft.com/office/drawing/2014/main" id="{F428EF98-E2F7-4DE6-8CD2-802915CE7D2C}"/>
              </a:ext>
            </a:extLst>
          </p:cNvPr>
          <p:cNvSpPr txBox="1"/>
          <p:nvPr/>
        </p:nvSpPr>
        <p:spPr>
          <a:xfrm>
            <a:off x="1008242" y="546963"/>
            <a:ext cx="4827479" cy="769441"/>
          </a:xfrm>
          <a:prstGeom prst="rect">
            <a:avLst/>
          </a:prstGeom>
          <a:noFill/>
        </p:spPr>
        <p:txBody>
          <a:bodyPr wrap="square" rtlCol="0">
            <a:spAutoFit/>
          </a:bodyPr>
          <a:lstStyle/>
          <a:p>
            <a:r>
              <a:rPr lang="en-US" sz="4400" b="1" dirty="0">
                <a:solidFill>
                  <a:srgbClr val="FFBE10"/>
                </a:solidFill>
              </a:rPr>
              <a:t>Why Join Rotary</a:t>
            </a:r>
          </a:p>
        </p:txBody>
      </p:sp>
      <p:pic>
        <p:nvPicPr>
          <p:cNvPr id="5" name="Picture 4" descr="A picture containing text, person, posing&#10;&#10;Description automatically generated">
            <a:extLst>
              <a:ext uri="{FF2B5EF4-FFF2-40B4-BE49-F238E27FC236}">
                <a16:creationId xmlns:a16="http://schemas.microsoft.com/office/drawing/2014/main" id="{03969E42-561E-44D6-A444-8B33C61B4F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3604" y="617857"/>
            <a:ext cx="5497297" cy="2065939"/>
          </a:xfrm>
          <a:prstGeom prst="rect">
            <a:avLst/>
          </a:prstGeom>
        </p:spPr>
      </p:pic>
      <p:pic>
        <p:nvPicPr>
          <p:cNvPr id="4" name="Picture 3" descr="A group of people posing for a photo&#10;&#10;Description automatically generated with medium confidence">
            <a:extLst>
              <a:ext uri="{FF2B5EF4-FFF2-40B4-BE49-F238E27FC236}">
                <a16:creationId xmlns:a16="http://schemas.microsoft.com/office/drawing/2014/main" id="{DB8BC1B7-4C39-4264-B70E-75DC2E8DB4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2977" y="2683796"/>
            <a:ext cx="4163469" cy="2725724"/>
          </a:xfrm>
          <a:prstGeom prst="rect">
            <a:avLst/>
          </a:prstGeom>
        </p:spPr>
      </p:pic>
    </p:spTree>
    <p:extLst>
      <p:ext uri="{BB962C8B-B14F-4D97-AF65-F5344CB8AC3E}">
        <p14:creationId xmlns:p14="http://schemas.microsoft.com/office/powerpoint/2010/main" val="42238549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CE4DFE-4D0A-443B-9202-D5E2A36D2951}"/>
              </a:ext>
            </a:extLst>
          </p:cNvPr>
          <p:cNvSpPr txBox="1"/>
          <p:nvPr/>
        </p:nvSpPr>
        <p:spPr>
          <a:xfrm>
            <a:off x="3372047" y="540088"/>
            <a:ext cx="5655865" cy="769441"/>
          </a:xfrm>
          <a:prstGeom prst="rect">
            <a:avLst/>
          </a:prstGeom>
          <a:noFill/>
        </p:spPr>
        <p:txBody>
          <a:bodyPr wrap="square" rtlCol="0">
            <a:spAutoFit/>
          </a:bodyPr>
          <a:lstStyle/>
          <a:p>
            <a:r>
              <a:rPr lang="en-US" sz="4400" b="1" dirty="0">
                <a:solidFill>
                  <a:srgbClr val="FFBE10"/>
                </a:solidFill>
              </a:rPr>
              <a:t>How To Join Rotary</a:t>
            </a:r>
          </a:p>
        </p:txBody>
      </p:sp>
      <p:pic>
        <p:nvPicPr>
          <p:cNvPr id="4" name="Picture 3" descr="A person speaking into a microphone&#10;&#10;Description automatically generated">
            <a:extLst>
              <a:ext uri="{FF2B5EF4-FFF2-40B4-BE49-F238E27FC236}">
                <a16:creationId xmlns:a16="http://schemas.microsoft.com/office/drawing/2014/main" id="{AB36D870-A71E-498A-ACD8-956D294D5FD4}"/>
              </a:ext>
            </a:extLst>
          </p:cNvPr>
          <p:cNvPicPr>
            <a:picLocks noChangeAspect="1"/>
          </p:cNvPicPr>
          <p:nvPr/>
        </p:nvPicPr>
        <p:blipFill rotWithShape="1">
          <a:blip r:embed="rId3">
            <a:extLst>
              <a:ext uri="{28A0092B-C50C-407E-A947-70E740481C1C}">
                <a14:useLocalDpi xmlns:a14="http://schemas.microsoft.com/office/drawing/2010/main" val="0"/>
              </a:ext>
            </a:extLst>
          </a:blip>
          <a:srcRect r="53433"/>
          <a:stretch/>
        </p:blipFill>
        <p:spPr>
          <a:xfrm>
            <a:off x="171594" y="1694251"/>
            <a:ext cx="2491678" cy="3442341"/>
          </a:xfrm>
          <a:prstGeom prst="rect">
            <a:avLst/>
          </a:prstGeom>
        </p:spPr>
      </p:pic>
      <p:sp>
        <p:nvSpPr>
          <p:cNvPr id="13" name="TextBox 12">
            <a:extLst>
              <a:ext uri="{FF2B5EF4-FFF2-40B4-BE49-F238E27FC236}">
                <a16:creationId xmlns:a16="http://schemas.microsoft.com/office/drawing/2014/main" id="{C0895BCF-2EFE-4B2F-9CD7-3A00335A6A46}"/>
              </a:ext>
            </a:extLst>
          </p:cNvPr>
          <p:cNvSpPr txBox="1"/>
          <p:nvPr/>
        </p:nvSpPr>
        <p:spPr>
          <a:xfrm>
            <a:off x="1497053" y="5438425"/>
            <a:ext cx="9405854" cy="830997"/>
          </a:xfrm>
          <a:prstGeom prst="rect">
            <a:avLst/>
          </a:prstGeom>
          <a:noFill/>
        </p:spPr>
        <p:txBody>
          <a:bodyPr wrap="square" rtlCol="0">
            <a:spAutoFit/>
          </a:bodyPr>
          <a:lstStyle/>
          <a:p>
            <a:pPr algn="ctr"/>
            <a:r>
              <a:rPr lang="en-US" sz="2400" dirty="0">
                <a:solidFill>
                  <a:schemeClr val="bg1"/>
                </a:solidFill>
              </a:rPr>
              <a:t>New members become quickly involved in club activities, events, and consider leadership positions.</a:t>
            </a:r>
          </a:p>
        </p:txBody>
      </p:sp>
      <p:pic>
        <p:nvPicPr>
          <p:cNvPr id="7" name="Picture 6">
            <a:extLst>
              <a:ext uri="{FF2B5EF4-FFF2-40B4-BE49-F238E27FC236}">
                <a16:creationId xmlns:a16="http://schemas.microsoft.com/office/drawing/2014/main" id="{F4DA0D44-F6E1-4C8F-BB1B-FF0C86638E6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863"/>
          <a:stretch/>
        </p:blipFill>
        <p:spPr>
          <a:xfrm>
            <a:off x="2663272" y="1694251"/>
            <a:ext cx="2421150" cy="3442341"/>
          </a:xfrm>
          <a:prstGeom prst="rect">
            <a:avLst/>
          </a:prstGeom>
        </p:spPr>
      </p:pic>
      <p:pic>
        <p:nvPicPr>
          <p:cNvPr id="6" name="Picture 5" descr="A person and person posing for a picture&#10;&#10;Description automatically generated with medium confidence">
            <a:extLst>
              <a:ext uri="{FF2B5EF4-FFF2-40B4-BE49-F238E27FC236}">
                <a16:creationId xmlns:a16="http://schemas.microsoft.com/office/drawing/2014/main" id="{CD40D76F-D3DB-43F4-8B3D-3F78AB85A561}"/>
              </a:ext>
            </a:extLst>
          </p:cNvPr>
          <p:cNvPicPr>
            <a:picLocks noChangeAspect="1"/>
          </p:cNvPicPr>
          <p:nvPr/>
        </p:nvPicPr>
        <p:blipFill rotWithShape="1">
          <a:blip r:embed="rId5">
            <a:extLst>
              <a:ext uri="{28A0092B-C50C-407E-A947-70E740481C1C}">
                <a14:useLocalDpi xmlns:a14="http://schemas.microsoft.com/office/drawing/2010/main" val="0"/>
              </a:ext>
            </a:extLst>
          </a:blip>
          <a:srcRect l="10745" r="38344" b="9741"/>
          <a:stretch/>
        </p:blipFill>
        <p:spPr>
          <a:xfrm>
            <a:off x="5055072" y="1694252"/>
            <a:ext cx="3249188" cy="3442340"/>
          </a:xfrm>
          <a:prstGeom prst="rect">
            <a:avLst/>
          </a:prstGeom>
        </p:spPr>
      </p:pic>
      <p:pic>
        <p:nvPicPr>
          <p:cNvPr id="11" name="Picture 10" descr="A group of people talking&#10;&#10;Description automatically generated with low confidence">
            <a:extLst>
              <a:ext uri="{FF2B5EF4-FFF2-40B4-BE49-F238E27FC236}">
                <a16:creationId xmlns:a16="http://schemas.microsoft.com/office/drawing/2014/main" id="{65374B65-D2C2-45EE-8B6B-B01A9AD827B8}"/>
              </a:ext>
            </a:extLst>
          </p:cNvPr>
          <p:cNvPicPr>
            <a:picLocks noChangeAspect="1"/>
          </p:cNvPicPr>
          <p:nvPr/>
        </p:nvPicPr>
        <p:blipFill rotWithShape="1">
          <a:blip r:embed="rId6">
            <a:extLst>
              <a:ext uri="{28A0092B-C50C-407E-A947-70E740481C1C}">
                <a14:useLocalDpi xmlns:a14="http://schemas.microsoft.com/office/drawing/2010/main" val="0"/>
              </a:ext>
            </a:extLst>
          </a:blip>
          <a:srcRect l="4654" r="50000" b="32703"/>
          <a:stretch/>
        </p:blipFill>
        <p:spPr>
          <a:xfrm>
            <a:off x="8304260" y="1694250"/>
            <a:ext cx="3835866" cy="3442339"/>
          </a:xfrm>
          <a:prstGeom prst="rect">
            <a:avLst/>
          </a:prstGeom>
        </p:spPr>
      </p:pic>
      <p:pic>
        <p:nvPicPr>
          <p:cNvPr id="5" name="Picture 4" descr="Logo&#10;&#10;Description automatically generated with low confidence">
            <a:extLst>
              <a:ext uri="{FF2B5EF4-FFF2-40B4-BE49-F238E27FC236}">
                <a16:creationId xmlns:a16="http://schemas.microsoft.com/office/drawing/2014/main" id="{AFCA559D-1C69-419D-9AF0-19BB470704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78034" y="277624"/>
            <a:ext cx="1109044" cy="1114790"/>
          </a:xfrm>
          <a:prstGeom prst="rect">
            <a:avLst/>
          </a:prstGeom>
        </p:spPr>
      </p:pic>
    </p:spTree>
    <p:extLst>
      <p:ext uri="{BB962C8B-B14F-4D97-AF65-F5344CB8AC3E}">
        <p14:creationId xmlns:p14="http://schemas.microsoft.com/office/powerpoint/2010/main" val="24745504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6CAD665-4F28-4838-87FF-66BF213A2189}"/>
              </a:ext>
            </a:extLst>
          </p:cNvPr>
          <p:cNvSpPr txBox="1"/>
          <p:nvPr/>
        </p:nvSpPr>
        <p:spPr>
          <a:xfrm>
            <a:off x="4306403" y="630144"/>
            <a:ext cx="3787152" cy="646331"/>
          </a:xfrm>
          <a:prstGeom prst="rect">
            <a:avLst/>
          </a:prstGeom>
          <a:noFill/>
        </p:spPr>
        <p:txBody>
          <a:bodyPr wrap="square" rtlCol="0">
            <a:spAutoFit/>
          </a:bodyPr>
          <a:lstStyle/>
          <a:p>
            <a:r>
              <a:rPr lang="en-US" sz="3600" b="1" dirty="0">
                <a:solidFill>
                  <a:schemeClr val="bg1"/>
                </a:solidFill>
              </a:rPr>
              <a:t>What is Rotary?</a:t>
            </a:r>
          </a:p>
        </p:txBody>
      </p:sp>
      <p:pic>
        <p:nvPicPr>
          <p:cNvPr id="8" name="Picture 7" descr="A picture containing text, person&#10;&#10;Description automatically generated">
            <a:extLst>
              <a:ext uri="{FF2B5EF4-FFF2-40B4-BE49-F238E27FC236}">
                <a16:creationId xmlns:a16="http://schemas.microsoft.com/office/drawing/2014/main" id="{2E478B96-5C20-4A6D-98F4-3FCE657E786A}"/>
              </a:ext>
            </a:extLst>
          </p:cNvPr>
          <p:cNvPicPr>
            <a:picLocks noChangeAspect="1"/>
          </p:cNvPicPr>
          <p:nvPr/>
        </p:nvPicPr>
        <p:blipFill rotWithShape="1">
          <a:blip r:embed="rId3">
            <a:extLst>
              <a:ext uri="{28A0092B-C50C-407E-A947-70E740481C1C}">
                <a14:useLocalDpi xmlns:a14="http://schemas.microsoft.com/office/drawing/2010/main" val="0"/>
              </a:ext>
            </a:extLst>
          </a:blip>
          <a:srcRect l="27541" t="14709" r="13143" b="4802"/>
          <a:stretch/>
        </p:blipFill>
        <p:spPr>
          <a:xfrm>
            <a:off x="8250812" y="1788648"/>
            <a:ext cx="3716003" cy="2837382"/>
          </a:xfrm>
          <a:prstGeom prst="rect">
            <a:avLst/>
          </a:prstGeom>
        </p:spPr>
      </p:pic>
      <p:pic>
        <p:nvPicPr>
          <p:cNvPr id="14" name="Picture 13" descr="A picture containing person, outdoor&#10;&#10;Description automatically generated">
            <a:extLst>
              <a:ext uri="{FF2B5EF4-FFF2-40B4-BE49-F238E27FC236}">
                <a16:creationId xmlns:a16="http://schemas.microsoft.com/office/drawing/2014/main" id="{FE043E23-3AF5-4A01-AA61-5FA6ECD909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708" y="1788648"/>
            <a:ext cx="4014952" cy="2840365"/>
          </a:xfrm>
          <a:prstGeom prst="rect">
            <a:avLst/>
          </a:prstGeom>
        </p:spPr>
      </p:pic>
      <p:sp>
        <p:nvSpPr>
          <p:cNvPr id="19" name="TextBox 18">
            <a:extLst>
              <a:ext uri="{FF2B5EF4-FFF2-40B4-BE49-F238E27FC236}">
                <a16:creationId xmlns:a16="http://schemas.microsoft.com/office/drawing/2014/main" id="{77565BAC-1206-43DE-9B3E-2CCF1A781571}"/>
              </a:ext>
            </a:extLst>
          </p:cNvPr>
          <p:cNvSpPr txBox="1"/>
          <p:nvPr/>
        </p:nvSpPr>
        <p:spPr>
          <a:xfrm>
            <a:off x="1849122" y="4757258"/>
            <a:ext cx="8701713" cy="954107"/>
          </a:xfrm>
          <a:prstGeom prst="rect">
            <a:avLst/>
          </a:prstGeom>
          <a:noFill/>
        </p:spPr>
        <p:txBody>
          <a:bodyPr wrap="square" rtlCol="0">
            <a:spAutoFit/>
          </a:bodyPr>
          <a:lstStyle/>
          <a:p>
            <a:pPr algn="ctr"/>
            <a:r>
              <a:rPr lang="en-US" sz="2800" dirty="0">
                <a:solidFill>
                  <a:schemeClr val="bg1"/>
                </a:solidFill>
              </a:rPr>
              <a:t>1.2 million Rotarians – 35,000 Clubs – 200 Countries</a:t>
            </a:r>
          </a:p>
          <a:p>
            <a:pPr algn="ctr"/>
            <a:r>
              <a:rPr lang="en-US" sz="2800" dirty="0">
                <a:solidFill>
                  <a:schemeClr val="bg1"/>
                </a:solidFill>
              </a:rPr>
              <a:t>“Service Above Self”</a:t>
            </a:r>
          </a:p>
        </p:txBody>
      </p:sp>
      <p:pic>
        <p:nvPicPr>
          <p:cNvPr id="21" name="Picture 20" descr="A group of men smiling&#10;&#10;Description automatically generated with low confidence">
            <a:extLst>
              <a:ext uri="{FF2B5EF4-FFF2-40B4-BE49-F238E27FC236}">
                <a16:creationId xmlns:a16="http://schemas.microsoft.com/office/drawing/2014/main" id="{A38948FF-0B80-49C8-8CF8-03C15EF739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3660" y="1774416"/>
            <a:ext cx="3787152" cy="2840364"/>
          </a:xfrm>
          <a:prstGeom prst="rect">
            <a:avLst/>
          </a:prstGeom>
        </p:spPr>
      </p:pic>
      <p:pic>
        <p:nvPicPr>
          <p:cNvPr id="6" name="Picture 5" descr="Logo, icon&#10;&#10;Description automatically generated">
            <a:extLst>
              <a:ext uri="{FF2B5EF4-FFF2-40B4-BE49-F238E27FC236}">
                <a16:creationId xmlns:a16="http://schemas.microsoft.com/office/drawing/2014/main" id="{E6BE5D5E-3751-2FDA-13A0-8F452A354A6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1324" y="5868076"/>
            <a:ext cx="2915689" cy="542933"/>
          </a:xfrm>
          <a:prstGeom prst="rect">
            <a:avLst/>
          </a:prstGeom>
          <a:solidFill>
            <a:schemeClr val="bg1"/>
          </a:solidFill>
        </p:spPr>
      </p:pic>
    </p:spTree>
    <p:extLst>
      <p:ext uri="{BB962C8B-B14F-4D97-AF65-F5344CB8AC3E}">
        <p14:creationId xmlns:p14="http://schemas.microsoft.com/office/powerpoint/2010/main" val="3083283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BDF09FC-C4E5-4440-ADE1-62254C6C2679}"/>
              </a:ext>
            </a:extLst>
          </p:cNvPr>
          <p:cNvSpPr txBox="1"/>
          <p:nvPr/>
        </p:nvSpPr>
        <p:spPr>
          <a:xfrm>
            <a:off x="280533" y="1334171"/>
            <a:ext cx="9205645" cy="3631763"/>
          </a:xfrm>
          <a:prstGeom prst="rect">
            <a:avLst/>
          </a:prstGeom>
          <a:noFill/>
        </p:spPr>
        <p:txBody>
          <a:bodyPr wrap="square" rtlCol="0">
            <a:spAutoFit/>
          </a:bodyPr>
          <a:lstStyle/>
          <a:p>
            <a:pPr algn="ctr"/>
            <a:r>
              <a:rPr lang="en-US" sz="4000" dirty="0">
                <a:solidFill>
                  <a:schemeClr val="bg1"/>
                </a:solidFill>
              </a:rPr>
              <a:t>Forest Acres Quarterly Dues</a:t>
            </a:r>
          </a:p>
          <a:p>
            <a:endParaRPr lang="en-US" sz="1400" dirty="0">
              <a:solidFill>
                <a:schemeClr val="bg1"/>
              </a:solidFill>
            </a:endParaRPr>
          </a:p>
          <a:p>
            <a:endParaRPr lang="en-US" sz="1000" dirty="0">
              <a:solidFill>
                <a:schemeClr val="bg1"/>
              </a:solidFill>
            </a:endParaRPr>
          </a:p>
          <a:p>
            <a:r>
              <a:rPr lang="en-US" sz="2800" dirty="0">
                <a:solidFill>
                  <a:schemeClr val="bg1"/>
                </a:solidFill>
              </a:rPr>
              <a:t>Quarterly Rotary International &amp; District Dues		 $32.00</a:t>
            </a:r>
          </a:p>
          <a:p>
            <a:endParaRPr lang="en-US" sz="1000" dirty="0">
              <a:solidFill>
                <a:schemeClr val="bg1"/>
              </a:solidFill>
            </a:endParaRPr>
          </a:p>
          <a:p>
            <a:r>
              <a:rPr lang="en-US" sz="2800" dirty="0">
                <a:solidFill>
                  <a:schemeClr val="bg1"/>
                </a:solidFill>
              </a:rPr>
              <a:t>Quarterly Rotary Foundation Donation				 $25.00</a:t>
            </a:r>
          </a:p>
          <a:p>
            <a:endParaRPr lang="en-US" sz="1000" dirty="0">
              <a:solidFill>
                <a:schemeClr val="bg1"/>
              </a:solidFill>
            </a:endParaRPr>
          </a:p>
          <a:p>
            <a:r>
              <a:rPr lang="en-US" sz="2800" dirty="0">
                <a:solidFill>
                  <a:schemeClr val="bg1"/>
                </a:solidFill>
              </a:rPr>
              <a:t>Quarterly Club Meals &amp; Dues					    </a:t>
            </a:r>
            <a:r>
              <a:rPr lang="en-US" sz="2800" u="sng" dirty="0">
                <a:solidFill>
                  <a:schemeClr val="bg1"/>
                </a:solidFill>
              </a:rPr>
              <a:t>     $118.00</a:t>
            </a:r>
          </a:p>
          <a:p>
            <a:endParaRPr lang="en-US" sz="1000" dirty="0">
              <a:solidFill>
                <a:schemeClr val="bg1"/>
              </a:solidFill>
            </a:endParaRPr>
          </a:p>
          <a:p>
            <a:r>
              <a:rPr lang="en-US" sz="2800" dirty="0">
                <a:solidFill>
                  <a:schemeClr val="bg1"/>
                </a:solidFill>
              </a:rPr>
              <a:t>Total Quarterly Dues:							             $175.00</a:t>
            </a:r>
            <a:r>
              <a:rPr lang="en-US" sz="2400" dirty="0">
                <a:solidFill>
                  <a:schemeClr val="bg1"/>
                </a:solidFill>
              </a:rPr>
              <a:t>			</a:t>
            </a:r>
          </a:p>
        </p:txBody>
      </p:sp>
      <p:pic>
        <p:nvPicPr>
          <p:cNvPr id="5" name="Picture 4" descr="Text&#10;&#10;Description automatically generated with low confidence">
            <a:extLst>
              <a:ext uri="{FF2B5EF4-FFF2-40B4-BE49-F238E27FC236}">
                <a16:creationId xmlns:a16="http://schemas.microsoft.com/office/drawing/2014/main" id="{3CF28F15-1678-4ED1-B9F5-53A978F774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86224" y="1507248"/>
            <a:ext cx="2402875" cy="3146271"/>
          </a:xfrm>
          <a:prstGeom prst="rect">
            <a:avLst/>
          </a:prstGeom>
          <a:ln w="57150">
            <a:solidFill>
              <a:schemeClr val="tx1"/>
            </a:solidFill>
          </a:ln>
        </p:spPr>
      </p:pic>
      <p:pic>
        <p:nvPicPr>
          <p:cNvPr id="4" name="Picture 3" descr="Logo, icon&#10;&#10;Description automatically generated">
            <a:extLst>
              <a:ext uri="{FF2B5EF4-FFF2-40B4-BE49-F238E27FC236}">
                <a16:creationId xmlns:a16="http://schemas.microsoft.com/office/drawing/2014/main" id="{61293A8E-2BD2-7861-D079-C64A0791D3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17565" y="5314279"/>
            <a:ext cx="4364831" cy="812779"/>
          </a:xfrm>
          <a:prstGeom prst="rect">
            <a:avLst/>
          </a:prstGeom>
          <a:solidFill>
            <a:schemeClr val="bg1"/>
          </a:solid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posing for the camera&#10;&#10;Description automatically generated">
            <a:extLst>
              <a:ext uri="{FF2B5EF4-FFF2-40B4-BE49-F238E27FC236}">
                <a16:creationId xmlns:a16="http://schemas.microsoft.com/office/drawing/2014/main" id="{A46A9847-961F-48D7-9FDD-C29783054C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5926" y="738271"/>
            <a:ext cx="3864467" cy="3022921"/>
          </a:xfrm>
          <a:prstGeom prst="rect">
            <a:avLst/>
          </a:prstGeom>
          <a:ln w="76200">
            <a:solidFill>
              <a:schemeClr val="tx2"/>
            </a:solidFill>
          </a:ln>
        </p:spPr>
      </p:pic>
      <p:sp>
        <p:nvSpPr>
          <p:cNvPr id="17" name="TextBox 16">
            <a:extLst>
              <a:ext uri="{FF2B5EF4-FFF2-40B4-BE49-F238E27FC236}">
                <a16:creationId xmlns:a16="http://schemas.microsoft.com/office/drawing/2014/main" id="{D3801DCB-56FC-4BCB-BDE5-9A67F9B7E1BA}"/>
              </a:ext>
            </a:extLst>
          </p:cNvPr>
          <p:cNvSpPr txBox="1"/>
          <p:nvPr/>
        </p:nvSpPr>
        <p:spPr>
          <a:xfrm>
            <a:off x="528139" y="4062863"/>
            <a:ext cx="11343684" cy="1077218"/>
          </a:xfrm>
          <a:prstGeom prst="rect">
            <a:avLst/>
          </a:prstGeom>
          <a:noFill/>
        </p:spPr>
        <p:txBody>
          <a:bodyPr wrap="square" rtlCol="0">
            <a:spAutoFit/>
          </a:bodyPr>
          <a:lstStyle/>
          <a:p>
            <a:pPr algn="ctr"/>
            <a:r>
              <a:rPr lang="en-US" sz="3200" dirty="0">
                <a:solidFill>
                  <a:schemeClr val="bg1"/>
                </a:solidFill>
              </a:rPr>
              <a:t>“If you have the love of your fellow men in your heart, my friend, you are a potential Rotarian.”</a:t>
            </a:r>
          </a:p>
        </p:txBody>
      </p:sp>
      <p:pic>
        <p:nvPicPr>
          <p:cNvPr id="3" name="Picture 2" descr="A young child pouring water from a faucet&#10;&#10;Description automatically generated with low confidence">
            <a:extLst>
              <a:ext uri="{FF2B5EF4-FFF2-40B4-BE49-F238E27FC236}">
                <a16:creationId xmlns:a16="http://schemas.microsoft.com/office/drawing/2014/main" id="{0C08CBFE-7182-4E10-A3E1-B070FE4EE9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22357" y="948235"/>
            <a:ext cx="2849466" cy="2849466"/>
          </a:xfrm>
          <a:prstGeom prst="rect">
            <a:avLst/>
          </a:prstGeom>
          <a:ln w="38100">
            <a:solidFill>
              <a:schemeClr val="tx2">
                <a:lumMod val="75000"/>
              </a:schemeClr>
            </a:solidFill>
          </a:ln>
        </p:spPr>
      </p:pic>
      <p:pic>
        <p:nvPicPr>
          <p:cNvPr id="7" name="Picture 6" descr="A few people holding a baby&#10;&#10;Description automatically generated with low confidence">
            <a:extLst>
              <a:ext uri="{FF2B5EF4-FFF2-40B4-BE49-F238E27FC236}">
                <a16:creationId xmlns:a16="http://schemas.microsoft.com/office/drawing/2014/main" id="{24181333-534F-41A8-AE52-89CA5E49C4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8332" y="1172514"/>
            <a:ext cx="3946416" cy="2625187"/>
          </a:xfrm>
          <a:prstGeom prst="rect">
            <a:avLst/>
          </a:prstGeom>
          <a:ln w="38100">
            <a:solidFill>
              <a:schemeClr val="tx2">
                <a:lumMod val="75000"/>
              </a:schemeClr>
            </a:solidFill>
          </a:ln>
        </p:spPr>
      </p:pic>
      <p:pic>
        <p:nvPicPr>
          <p:cNvPr id="4" name="Picture 3" descr="Logo, icon&#10;&#10;Description automatically generated">
            <a:extLst>
              <a:ext uri="{FF2B5EF4-FFF2-40B4-BE49-F238E27FC236}">
                <a16:creationId xmlns:a16="http://schemas.microsoft.com/office/drawing/2014/main" id="{9A91DCEF-D5E8-F1AB-42AE-B72B178059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64748" y="5475936"/>
            <a:ext cx="4016210" cy="747862"/>
          </a:xfrm>
          <a:prstGeom prst="rect">
            <a:avLst/>
          </a:prstGeom>
          <a:solidFill>
            <a:schemeClr val="bg1"/>
          </a:solidFill>
        </p:spPr>
      </p:pic>
    </p:spTree>
    <p:extLst>
      <p:ext uri="{BB962C8B-B14F-4D97-AF65-F5344CB8AC3E}">
        <p14:creationId xmlns:p14="http://schemas.microsoft.com/office/powerpoint/2010/main" val="34931912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p:cNvSpPr>
          <p:nvPr>
            <p:ph type="ctrTitle"/>
          </p:nvPr>
        </p:nvSpPr>
        <p:spPr>
          <a:xfrm>
            <a:off x="856702" y="596408"/>
            <a:ext cx="10539412" cy="1425575"/>
          </a:xfrm>
        </p:spPr>
        <p:txBody>
          <a:bodyPr/>
          <a:lstStyle/>
          <a:p>
            <a:pPr eaLnBrk="1" hangingPunct="1"/>
            <a:r>
              <a:rPr lang="en-US" sz="4000" dirty="0"/>
              <a:t>Thanks for your interest in Forest Acres Rotary</a:t>
            </a:r>
            <a:br>
              <a:rPr lang="en-US" sz="4000" dirty="0"/>
            </a:br>
            <a:r>
              <a:rPr lang="en-US" sz="2800" dirty="0"/>
              <a:t>Now 48 members strong and the best club in all of District 7770!</a:t>
            </a:r>
          </a:p>
        </p:txBody>
      </p:sp>
      <p:pic>
        <p:nvPicPr>
          <p:cNvPr id="3" name="Picture 2" descr="Two people smiling&#10;&#10;Description automatically generated">
            <a:extLst>
              <a:ext uri="{FF2B5EF4-FFF2-40B4-BE49-F238E27FC236}">
                <a16:creationId xmlns:a16="http://schemas.microsoft.com/office/drawing/2014/main" id="{33D3829A-98FF-4907-A020-EAC847D3E1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2651" y="2184348"/>
            <a:ext cx="4398356" cy="3191092"/>
          </a:xfrm>
          <a:prstGeom prst="rect">
            <a:avLst/>
          </a:prstGeom>
          <a:ln w="38100">
            <a:solidFill>
              <a:schemeClr val="tx1"/>
            </a:solidFill>
          </a:ln>
        </p:spPr>
      </p:pic>
      <p:pic>
        <p:nvPicPr>
          <p:cNvPr id="10" name="Picture 9" descr="Graphical user interface, website&#10;&#10;Description automatically generated">
            <a:extLst>
              <a:ext uri="{FF2B5EF4-FFF2-40B4-BE49-F238E27FC236}">
                <a16:creationId xmlns:a16="http://schemas.microsoft.com/office/drawing/2014/main" id="{82BEBC5D-94C3-45A7-AB94-2E1A75AC2D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409" y="2184348"/>
            <a:ext cx="4219902" cy="3154906"/>
          </a:xfrm>
          <a:prstGeom prst="rect">
            <a:avLst/>
          </a:prstGeom>
          <a:ln w="38100">
            <a:solidFill>
              <a:schemeClr val="tx1"/>
            </a:solidFill>
          </a:ln>
        </p:spPr>
      </p:pic>
      <p:pic>
        <p:nvPicPr>
          <p:cNvPr id="4" name="Picture 3" descr="Logo&#10;&#10;Description automatically generated with low confidence">
            <a:extLst>
              <a:ext uri="{FF2B5EF4-FFF2-40B4-BE49-F238E27FC236}">
                <a16:creationId xmlns:a16="http://schemas.microsoft.com/office/drawing/2014/main" id="{F298A9B1-21E9-4437-9282-07C80B9A0D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61466" y="2822575"/>
            <a:ext cx="1677029" cy="1685718"/>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D285055-F4AE-8286-A785-C8465F0E8886}"/>
              </a:ext>
            </a:extLst>
          </p:cNvPr>
          <p:cNvSpPr txBox="1"/>
          <p:nvPr/>
        </p:nvSpPr>
        <p:spPr>
          <a:xfrm>
            <a:off x="2104399" y="673691"/>
            <a:ext cx="8729063" cy="769441"/>
          </a:xfrm>
          <a:prstGeom prst="rect">
            <a:avLst/>
          </a:prstGeom>
          <a:noFill/>
        </p:spPr>
        <p:txBody>
          <a:bodyPr wrap="square" rtlCol="0">
            <a:spAutoFit/>
          </a:bodyPr>
          <a:lstStyle/>
          <a:p>
            <a:pPr algn="ctr"/>
            <a:r>
              <a:rPr lang="en-US" sz="4400" dirty="0">
                <a:solidFill>
                  <a:schemeClr val="bg1"/>
                </a:solidFill>
              </a:rPr>
              <a:t>What Could You Bring To Rotary?</a:t>
            </a:r>
          </a:p>
        </p:txBody>
      </p:sp>
      <p:pic>
        <p:nvPicPr>
          <p:cNvPr id="6" name="Picture 5" descr="A group of people posing for a photo&#10;&#10;Description automatically generated">
            <a:extLst>
              <a:ext uri="{FF2B5EF4-FFF2-40B4-BE49-F238E27FC236}">
                <a16:creationId xmlns:a16="http://schemas.microsoft.com/office/drawing/2014/main" id="{C3519031-B264-F6D3-9ACB-E771769CB8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828" y="1910155"/>
            <a:ext cx="6431243" cy="3617574"/>
          </a:xfrm>
          <a:prstGeom prst="rect">
            <a:avLst/>
          </a:prstGeom>
          <a:ln w="38100">
            <a:solidFill>
              <a:schemeClr val="bg1"/>
            </a:solidFill>
          </a:ln>
        </p:spPr>
      </p:pic>
      <p:pic>
        <p:nvPicPr>
          <p:cNvPr id="8" name="Picture 7" descr="A road sign on the side of the road&#10;&#10;Description automatically generated with medium confidence">
            <a:extLst>
              <a:ext uri="{FF2B5EF4-FFF2-40B4-BE49-F238E27FC236}">
                <a16:creationId xmlns:a16="http://schemas.microsoft.com/office/drawing/2014/main" id="{0E8A80C4-AFAD-CC59-1107-6AE56631F1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3944" y="1910155"/>
            <a:ext cx="4748226" cy="3594144"/>
          </a:xfrm>
          <a:prstGeom prst="rect">
            <a:avLst/>
          </a:prstGeom>
          <a:ln w="38100">
            <a:solidFill>
              <a:schemeClr val="bg1"/>
            </a:solidFill>
          </a:ln>
        </p:spPr>
      </p:pic>
    </p:spTree>
    <p:extLst>
      <p:ext uri="{BB962C8B-B14F-4D97-AF65-F5344CB8AC3E}">
        <p14:creationId xmlns:p14="http://schemas.microsoft.com/office/powerpoint/2010/main" val="12036293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0DC88B-4DF7-DEBA-BE35-B57E07C8C79E}"/>
              </a:ext>
            </a:extLst>
          </p:cNvPr>
          <p:cNvSpPr txBox="1"/>
          <p:nvPr/>
        </p:nvSpPr>
        <p:spPr>
          <a:xfrm>
            <a:off x="1750750" y="835332"/>
            <a:ext cx="8694421" cy="769441"/>
          </a:xfrm>
          <a:prstGeom prst="rect">
            <a:avLst/>
          </a:prstGeom>
          <a:noFill/>
        </p:spPr>
        <p:txBody>
          <a:bodyPr wrap="square" rtlCol="0">
            <a:spAutoFit/>
          </a:bodyPr>
          <a:lstStyle/>
          <a:p>
            <a:pPr algn="ctr"/>
            <a:r>
              <a:rPr lang="en-US" sz="4400" dirty="0">
                <a:solidFill>
                  <a:schemeClr val="bg1"/>
                </a:solidFill>
              </a:rPr>
              <a:t>What Could Rotary Bring To You?</a:t>
            </a:r>
          </a:p>
        </p:txBody>
      </p:sp>
      <p:pic>
        <p:nvPicPr>
          <p:cNvPr id="10" name="Picture 9" descr="A picture containing text, person, sport, wrestling&#10;&#10;Description automatically generated">
            <a:extLst>
              <a:ext uri="{FF2B5EF4-FFF2-40B4-BE49-F238E27FC236}">
                <a16:creationId xmlns:a16="http://schemas.microsoft.com/office/drawing/2014/main" id="{294E0120-0E9C-D5A0-2450-E880306D8C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5186" y="2026643"/>
            <a:ext cx="4051803" cy="2810938"/>
          </a:xfrm>
          <a:prstGeom prst="rect">
            <a:avLst/>
          </a:prstGeom>
          <a:ln w="28575">
            <a:solidFill>
              <a:schemeClr val="bg1"/>
            </a:solidFill>
          </a:ln>
        </p:spPr>
      </p:pic>
      <p:pic>
        <p:nvPicPr>
          <p:cNvPr id="12" name="Picture 11" descr="A young child pouring water from a faucet&#10;&#10;Description automatically generated with low confidence">
            <a:extLst>
              <a:ext uri="{FF2B5EF4-FFF2-40B4-BE49-F238E27FC236}">
                <a16:creationId xmlns:a16="http://schemas.microsoft.com/office/drawing/2014/main" id="{B8089953-CDAE-BBE4-EE2D-7FEE743BD9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699" y="2026643"/>
            <a:ext cx="3053411" cy="3053411"/>
          </a:xfrm>
          <a:prstGeom prst="rect">
            <a:avLst/>
          </a:prstGeom>
          <a:ln w="28575">
            <a:solidFill>
              <a:schemeClr val="bg1"/>
            </a:solidFill>
          </a:ln>
        </p:spPr>
      </p:pic>
      <p:pic>
        <p:nvPicPr>
          <p:cNvPr id="16" name="Picture 15" descr="A picture containing text&#10;&#10;Description automatically generated">
            <a:extLst>
              <a:ext uri="{FF2B5EF4-FFF2-40B4-BE49-F238E27FC236}">
                <a16:creationId xmlns:a16="http://schemas.microsoft.com/office/drawing/2014/main" id="{84022F71-5920-EC21-CD60-6D41877F81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32065" y="2026643"/>
            <a:ext cx="3874490" cy="2903910"/>
          </a:xfrm>
          <a:prstGeom prst="rect">
            <a:avLst/>
          </a:prstGeom>
          <a:ln w="28575">
            <a:solidFill>
              <a:schemeClr val="bg1"/>
            </a:solidFill>
          </a:ln>
        </p:spPr>
      </p:pic>
      <p:pic>
        <p:nvPicPr>
          <p:cNvPr id="4" name="Picture 3" descr="Logo, icon&#10;&#10;Description automatically generated">
            <a:extLst>
              <a:ext uri="{FF2B5EF4-FFF2-40B4-BE49-F238E27FC236}">
                <a16:creationId xmlns:a16="http://schemas.microsoft.com/office/drawing/2014/main" id="{A3BE04B8-A3A6-8522-FF4B-83063D6816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44466" y="5424566"/>
            <a:ext cx="4173242" cy="777103"/>
          </a:xfrm>
          <a:prstGeom prst="rect">
            <a:avLst/>
          </a:prstGeom>
          <a:solidFill>
            <a:schemeClr val="bg1"/>
          </a:solidFill>
        </p:spPr>
      </p:pic>
    </p:spTree>
    <p:extLst>
      <p:ext uri="{BB962C8B-B14F-4D97-AF65-F5344CB8AC3E}">
        <p14:creationId xmlns:p14="http://schemas.microsoft.com/office/powerpoint/2010/main" val="33295986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947738" y="1290638"/>
            <a:ext cx="10580687" cy="436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00050" indent="-400050">
              <a:spcBef>
                <a:spcPct val="20000"/>
              </a:spcBef>
              <a:buFont typeface="Arial" panose="020B0604020202020204" pitchFamily="34" charset="0"/>
              <a:buChar char="•"/>
              <a:defRPr sz="3200">
                <a:solidFill>
                  <a:schemeClr val="bg1"/>
                </a:solidFill>
                <a:latin typeface="Franklin Gothic Book" panose="020B05030201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bg1"/>
                </a:solidFill>
                <a:latin typeface="Franklin Gothic Book" panose="020B05030201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bg1"/>
                </a:solidFill>
                <a:latin typeface="Franklin Gothic Book" panose="020B05030201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bg1"/>
                </a:solidFill>
                <a:latin typeface="Franklin Gothic Book" panose="020B05030201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bg1"/>
                </a:solidFill>
                <a:latin typeface="Franklin Gothic Book" panose="020B05030201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Franklin Gothic Book" panose="020B05030201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Franklin Gothic Book" panose="020B05030201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Franklin Gothic Book" panose="020B05030201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Franklin Gothic Book" panose="020B0503020102020204" pitchFamily="34" charset="0"/>
                <a:cs typeface="Arial" panose="020B0604020202020204" pitchFamily="34" charset="0"/>
              </a:defRPr>
            </a:lvl9pPr>
          </a:lstStyle>
          <a:p>
            <a:pPr marL="400050" marR="0" lvl="0" indent="-400050" algn="l" defTabSz="914400" rtl="0" eaLnBrk="1" fontAlgn="base" latinLnBrk="0" hangingPunct="1">
              <a:lnSpc>
                <a:spcPct val="100000"/>
              </a:lnSpc>
              <a:spcBef>
                <a:spcPct val="40000"/>
              </a:spcBef>
              <a:spcAft>
                <a:spcPct val="0"/>
              </a:spcAft>
              <a:buClrTx/>
              <a:buSzTx/>
              <a:buFontTx/>
              <a:buChar char="•"/>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Hand out </a:t>
            </a:r>
            <a:r>
              <a:rPr kumimoji="0" lang="en-US" altLang="en-US" sz="2800" b="1" i="0" u="sng"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Membership Proposal</a:t>
            </a: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Forms </a:t>
            </a:r>
          </a:p>
          <a:p>
            <a:pPr marL="400050" marR="0" lvl="0" indent="-400050" algn="l" defTabSz="914400" rtl="0" eaLnBrk="1" fontAlgn="base" latinLnBrk="0" hangingPunct="1">
              <a:lnSpc>
                <a:spcPct val="100000"/>
              </a:lnSpc>
              <a:spcBef>
                <a:spcPct val="40000"/>
              </a:spcBef>
              <a:spcAft>
                <a:spcPct val="0"/>
              </a:spcAft>
              <a:buClrTx/>
              <a:buSzTx/>
              <a:buFontTx/>
              <a:buChar char="•"/>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Invite to stay for regular meeting (meal on the club)</a:t>
            </a:r>
          </a:p>
          <a:p>
            <a:pPr marL="400050" marR="0" lvl="0" indent="-400050" algn="l" defTabSz="914400" rtl="0" eaLnBrk="1" fontAlgn="base" latinLnBrk="0" hangingPunct="1">
              <a:lnSpc>
                <a:spcPct val="100000"/>
              </a:lnSpc>
              <a:spcBef>
                <a:spcPct val="40000"/>
              </a:spcBef>
              <a:spcAft>
                <a:spcPct val="0"/>
              </a:spcAft>
              <a:buClrTx/>
              <a:buSzTx/>
              <a:buFontTx/>
              <a:buChar char="•"/>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Follow-up PMail that afternoon or next day</a:t>
            </a:r>
          </a:p>
          <a:p>
            <a:pPr marL="400050" marR="0" lvl="0" indent="-400050" algn="l" defTabSz="914400" rtl="0" eaLnBrk="1" fontAlgn="base" latinLnBrk="0" hangingPunct="1">
              <a:lnSpc>
                <a:spcPct val="100000"/>
              </a:lnSpc>
              <a:spcBef>
                <a:spcPct val="40000"/>
              </a:spcBef>
              <a:spcAft>
                <a:spcPct val="0"/>
              </a:spcAft>
              <a:buClrTx/>
              <a:buSzTx/>
              <a:buFontTx/>
              <a:buChar char="•"/>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Mark DACdb Potential Member profile with DR date</a:t>
            </a:r>
          </a:p>
          <a:p>
            <a:pPr marL="400050" marR="0" lvl="0" indent="-400050" algn="l" defTabSz="914400" rtl="0" eaLnBrk="1" fontAlgn="base" latinLnBrk="0" hangingPunct="1">
              <a:lnSpc>
                <a:spcPct val="100000"/>
              </a:lnSpc>
              <a:spcBef>
                <a:spcPct val="40000"/>
              </a:spcBef>
              <a:spcAft>
                <a:spcPct val="0"/>
              </a:spcAft>
              <a:buClrTx/>
              <a:buSzTx/>
              <a:buFontTx/>
              <a:buChar char="•"/>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Pmail Sponsors, asking them to follow up with a </a:t>
            </a:r>
            <a:r>
              <a:rPr kumimoji="0" lang="en-US" altLang="en-US" sz="2800" b="1" i="0" u="sng"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phone call</a:t>
            </a: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and let us know the decision-making timetable  </a:t>
            </a:r>
          </a:p>
          <a:p>
            <a:pPr marL="400050" marR="0" lvl="0" indent="-400050" algn="l" defTabSz="914400" rtl="0" eaLnBrk="1" fontAlgn="base" latinLnBrk="0" hangingPunct="1">
              <a:lnSpc>
                <a:spcPct val="100000"/>
              </a:lnSpc>
              <a:spcBef>
                <a:spcPct val="40000"/>
              </a:spcBef>
              <a:spcAft>
                <a:spcPct val="0"/>
              </a:spcAft>
              <a:buClrTx/>
              <a:buSzTx/>
              <a:buFontTx/>
              <a:buChar char="•"/>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Every 60-90 days, ping </a:t>
            </a:r>
            <a:r>
              <a:rPr kumimoji="0" lang="en-US" altLang="en-US" sz="2800" b="1" i="0" u="sng"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sponsors</a:t>
            </a: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of active prospects, asking them for “No”, “Yes”, or “Not Now”</a:t>
            </a:r>
            <a:endPar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651" name="Rectangle 5"/>
          <p:cNvSpPr>
            <a:spLocks noChangeArrowheads="1"/>
          </p:cNvSpPr>
          <p:nvPr/>
        </p:nvSpPr>
        <p:spPr bwMode="auto">
          <a:xfrm>
            <a:off x="0" y="344488"/>
            <a:ext cx="12398375" cy="622300"/>
          </a:xfrm>
          <a:prstGeom prst="rect">
            <a:avLst/>
          </a:prstGeom>
          <a:solidFill>
            <a:srgbClr val="04367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bg1"/>
                </a:solidFill>
                <a:latin typeface="Franklin Gothic Book" panose="020B05030201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bg1"/>
                </a:solidFill>
                <a:latin typeface="Franklin Gothic Book" panose="020B05030201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bg1"/>
                </a:solidFill>
                <a:latin typeface="Franklin Gothic Book" panose="020B05030201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bg1"/>
                </a:solidFill>
                <a:latin typeface="Franklin Gothic Book" panose="020B05030201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bg1"/>
                </a:solidFill>
                <a:latin typeface="Franklin Gothic Book" panose="020B05030201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Franklin Gothic Book" panose="020B05030201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Franklin Gothic Book" panose="020B05030201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Franklin Gothic Book" panose="020B05030201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Franklin Gothic Book" panose="020B05030201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Franklin Gothic Book" panose="020B0503020102020204" pitchFamily="34" charset="0"/>
              <a:ea typeface="+mn-ea"/>
              <a:cs typeface="Arial" panose="020B0604020202020204" pitchFamily="34" charset="0"/>
            </a:endParaRPr>
          </a:p>
        </p:txBody>
      </p:sp>
      <p:sp>
        <p:nvSpPr>
          <p:cNvPr id="6" name="Title 1">
            <a:extLst>
              <a:ext uri="{FF2B5EF4-FFF2-40B4-BE49-F238E27FC236}">
                <a16:creationId xmlns:a16="http://schemas.microsoft.com/office/drawing/2014/main" id="{3AEE7F8E-1B46-4C14-8D5D-57D9116975A2}"/>
              </a:ext>
            </a:extLst>
          </p:cNvPr>
          <p:cNvSpPr>
            <a:spLocks/>
          </p:cNvSpPr>
          <p:nvPr/>
        </p:nvSpPr>
        <p:spPr bwMode="auto">
          <a:xfrm>
            <a:off x="515938" y="392113"/>
            <a:ext cx="11884025" cy="517525"/>
          </a:xfrm>
          <a:prstGeom prst="rect">
            <a:avLst/>
          </a:prstGeom>
          <a:noFill/>
          <a:ln w="9525">
            <a:noFill/>
            <a:miter lim="800000"/>
            <a:headEnd/>
            <a:tailEnd/>
          </a:ln>
        </p:spPr>
        <p:txBody>
          <a:bodyPr lIns="0" tIns="0" rIns="0" bIns="0" anchor="ctr"/>
          <a:lstStyle>
            <a:lvl1pPr eaLnBrk="0" hangingPunct="0">
              <a:spcBef>
                <a:spcPct val="20000"/>
              </a:spcBef>
              <a:buFont typeface="Arial" panose="020B0604020202020204" pitchFamily="34" charset="0"/>
              <a:buChar char="•"/>
              <a:defRPr sz="3200">
                <a:solidFill>
                  <a:schemeClr val="bg1"/>
                </a:solidFill>
                <a:latin typeface="Franklin Gothic Book" panose="020B05030201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bg1"/>
                </a:solidFill>
                <a:latin typeface="Franklin Gothic Book" panose="020B05030201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Franklin Gothic Book" panose="020B05030201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bg1"/>
                </a:solidFill>
                <a:latin typeface="Franklin Gothic Book" panose="020B05030201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bg1"/>
                </a:solidFill>
                <a:latin typeface="Franklin Gothic Book" panose="020B05030201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Franklin Gothic Book" panose="020B05030201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Franklin Gothic Book" panose="020B05030201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Franklin Gothic Book" panose="020B05030201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Franklin Gothic Book" panose="020B0503020102020204" pitchFamily="34" charset="0"/>
                <a:cs typeface="Arial" panose="020B0604020202020204" pitchFamily="34" charset="0"/>
              </a:defRPr>
            </a:lvl9pPr>
          </a:lstStyle>
          <a:p>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3600" b="1" i="0" u="none" strike="noStrike" kern="1200" cap="none" spc="0" normalizeH="0" baseline="0" noProof="0" dirty="0">
                <a:ln>
                  <a:noFill/>
                </a:ln>
                <a:solidFill>
                  <a:srgbClr val="FFFFFF"/>
                </a:solidFill>
                <a:effectLst/>
                <a:uLnTx/>
                <a:uFillTx/>
                <a:latin typeface="Franklin Gothic Book" panose="020B0503020102020204" pitchFamily="34" charset="0"/>
                <a:ea typeface="MS PGothic" panose="020B0600070205080204" pitchFamily="34" charset="-128"/>
                <a:cs typeface="Arial" panose="020B0604020202020204" pitchFamily="34" charset="0"/>
              </a:rPr>
              <a:t>What Happens Now</a:t>
            </a:r>
            <a:endParaRPr kumimoji="0" lang="en-US" altLang="en-US" sz="3600" b="1" i="0" u="none" strike="noStrike" kern="1200" cap="none" spc="0" normalizeH="0" baseline="0" noProof="0" dirty="0">
              <a:ln>
                <a:noFill/>
              </a:ln>
              <a:solidFill>
                <a:srgbClr val="FFFFFF"/>
              </a:solidFill>
              <a:effectLst>
                <a:outerShdw blurRad="38100" dist="38100" dir="2700000" algn="tl">
                  <a:srgbClr val="C0C0C0"/>
                </a:outerShdw>
              </a:effectLst>
              <a:uLnTx/>
              <a:uFillTx/>
              <a:latin typeface="Franklin Gothic Book" panose="020B0503020102020204" pitchFamily="34" charset="0"/>
              <a:ea typeface="MS PGothic" panose="020B0600070205080204" pitchFamily="34" charset="-128"/>
              <a:cs typeface="Arial" panose="020B0604020202020204" pitchFamily="34" charset="0"/>
            </a:endParaRPr>
          </a:p>
        </p:txBody>
      </p:sp>
      <p:sp>
        <p:nvSpPr>
          <p:cNvPr id="2" name="Rectangle 1">
            <a:hlinkClick r:id="rId2" action="ppaction://hlinkpres?slideindex=1&amp;slidetitle="/>
          </p:cNvPr>
          <p:cNvSpPr/>
          <p:nvPr/>
        </p:nvSpPr>
        <p:spPr>
          <a:xfrm>
            <a:off x="8378456" y="4657060"/>
            <a:ext cx="4021507" cy="19913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Arial"/>
            </a:endParaRPr>
          </a:p>
        </p:txBody>
      </p:sp>
    </p:spTree>
    <p:extLst>
      <p:ext uri="{BB962C8B-B14F-4D97-AF65-F5344CB8AC3E}">
        <p14:creationId xmlns:p14="http://schemas.microsoft.com/office/powerpoint/2010/main" val="34364327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272E756-A070-AE2B-D266-64BF2321AB6F}"/>
              </a:ext>
            </a:extLst>
          </p:cNvPr>
          <p:cNvSpPr txBox="1"/>
          <p:nvPr/>
        </p:nvSpPr>
        <p:spPr>
          <a:xfrm>
            <a:off x="2199349" y="727157"/>
            <a:ext cx="8001264" cy="923330"/>
          </a:xfrm>
          <a:prstGeom prst="rect">
            <a:avLst/>
          </a:prstGeom>
          <a:noFill/>
        </p:spPr>
        <p:txBody>
          <a:bodyPr wrap="square" rtlCol="0">
            <a:spAutoFit/>
          </a:bodyPr>
          <a:lstStyle/>
          <a:p>
            <a:r>
              <a:rPr lang="en-US" sz="5400" dirty="0">
                <a:solidFill>
                  <a:schemeClr val="bg1"/>
                </a:solidFill>
              </a:rPr>
              <a:t>Discover Rotary Toolbox</a:t>
            </a:r>
          </a:p>
        </p:txBody>
      </p:sp>
      <p:pic>
        <p:nvPicPr>
          <p:cNvPr id="4" name="Picture 3" descr="A picture containing logo&#10;&#10;Description automatically generated">
            <a:extLst>
              <a:ext uri="{FF2B5EF4-FFF2-40B4-BE49-F238E27FC236}">
                <a16:creationId xmlns:a16="http://schemas.microsoft.com/office/drawing/2014/main" id="{2BAA3B26-8979-507A-8CEA-25B2E962E3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349" y="5612802"/>
            <a:ext cx="1919753" cy="710309"/>
          </a:xfrm>
          <a:prstGeom prst="rect">
            <a:avLst/>
          </a:prstGeom>
        </p:spPr>
      </p:pic>
      <p:sp>
        <p:nvSpPr>
          <p:cNvPr id="5" name="TextBox 4">
            <a:extLst>
              <a:ext uri="{FF2B5EF4-FFF2-40B4-BE49-F238E27FC236}">
                <a16:creationId xmlns:a16="http://schemas.microsoft.com/office/drawing/2014/main" id="{13EC161D-52B7-2575-0CC7-ADDEB325E8F9}"/>
              </a:ext>
            </a:extLst>
          </p:cNvPr>
          <p:cNvSpPr txBox="1"/>
          <p:nvPr/>
        </p:nvSpPr>
        <p:spPr>
          <a:xfrm>
            <a:off x="1213726" y="2477482"/>
            <a:ext cx="5672180" cy="2308324"/>
          </a:xfrm>
          <a:prstGeom prst="rect">
            <a:avLst/>
          </a:prstGeom>
          <a:noFill/>
        </p:spPr>
        <p:txBody>
          <a:bodyPr wrap="square" rtlCol="0">
            <a:spAutoFit/>
          </a:bodyPr>
          <a:lstStyle/>
          <a:p>
            <a:pPr marL="571500" indent="-571500">
              <a:buFont typeface="Arial" panose="020B0604020202020204" pitchFamily="34" charset="0"/>
              <a:buChar char="•"/>
            </a:pPr>
            <a:r>
              <a:rPr lang="en-US" sz="4000" dirty="0">
                <a:solidFill>
                  <a:schemeClr val="bg1"/>
                </a:solidFill>
              </a:rPr>
              <a:t>rizones33-34.org</a:t>
            </a:r>
          </a:p>
          <a:p>
            <a:endParaRPr lang="en-US" sz="1200" dirty="0">
              <a:solidFill>
                <a:schemeClr val="bg1"/>
              </a:solidFill>
            </a:endParaRPr>
          </a:p>
          <a:p>
            <a:pPr marL="571500" indent="-571500">
              <a:buFont typeface="Arial" panose="020B0604020202020204" pitchFamily="34" charset="0"/>
              <a:buChar char="•"/>
            </a:pPr>
            <a:r>
              <a:rPr lang="en-US" sz="4000" dirty="0">
                <a:solidFill>
                  <a:schemeClr val="bg1"/>
                </a:solidFill>
              </a:rPr>
              <a:t>Search Box: Discover</a:t>
            </a:r>
          </a:p>
          <a:p>
            <a:pPr marL="571500" indent="-571500">
              <a:buFont typeface="Arial" panose="020B0604020202020204" pitchFamily="34" charset="0"/>
              <a:buChar char="•"/>
            </a:pPr>
            <a:endParaRPr lang="en-US" sz="1200" dirty="0">
              <a:solidFill>
                <a:schemeClr val="bg1"/>
              </a:solidFill>
            </a:endParaRPr>
          </a:p>
          <a:p>
            <a:pPr marL="571500" indent="-571500">
              <a:buFont typeface="Arial" panose="020B0604020202020204" pitchFamily="34" charset="0"/>
              <a:buChar char="•"/>
            </a:pPr>
            <a:r>
              <a:rPr lang="en-US" sz="4000" dirty="0">
                <a:solidFill>
                  <a:schemeClr val="bg1"/>
                </a:solidFill>
              </a:rPr>
              <a:t>Browse Toolbox</a:t>
            </a:r>
          </a:p>
        </p:txBody>
      </p:sp>
      <p:pic>
        <p:nvPicPr>
          <p:cNvPr id="7" name="Picture 6" descr="A picture containing indoor&#10;&#10;Description automatically generated">
            <a:extLst>
              <a:ext uri="{FF2B5EF4-FFF2-40B4-BE49-F238E27FC236}">
                <a16:creationId xmlns:a16="http://schemas.microsoft.com/office/drawing/2014/main" id="{ECBA74F8-642C-32A1-B9C2-6D97D2E37028}"/>
              </a:ext>
            </a:extLst>
          </p:cNvPr>
          <p:cNvPicPr>
            <a:picLocks noChangeAspect="1"/>
          </p:cNvPicPr>
          <p:nvPr/>
        </p:nvPicPr>
        <p:blipFill rotWithShape="1">
          <a:blip r:embed="rId3">
            <a:extLst>
              <a:ext uri="{28A0092B-C50C-407E-A947-70E740481C1C}">
                <a14:useLocalDpi xmlns:a14="http://schemas.microsoft.com/office/drawing/2010/main" val="0"/>
              </a:ext>
            </a:extLst>
          </a:blip>
          <a:srcRect l="11659" r="12816"/>
          <a:stretch/>
        </p:blipFill>
        <p:spPr>
          <a:xfrm>
            <a:off x="7496583" y="2033830"/>
            <a:ext cx="4477388" cy="3781167"/>
          </a:xfrm>
          <a:prstGeom prst="rect">
            <a:avLst/>
          </a:prstGeom>
        </p:spPr>
      </p:pic>
      <p:pic>
        <p:nvPicPr>
          <p:cNvPr id="8" name="Picture 7" descr="Qr code&#10;&#10;Description automatically generated">
            <a:extLst>
              <a:ext uri="{FF2B5EF4-FFF2-40B4-BE49-F238E27FC236}">
                <a16:creationId xmlns:a16="http://schemas.microsoft.com/office/drawing/2014/main" id="{1A03EDC8-2AE2-D238-86DC-4DD977DE1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4825" y="4573805"/>
            <a:ext cx="1801197" cy="1840524"/>
          </a:xfrm>
          <a:prstGeom prst="rect">
            <a:avLst/>
          </a:prstGeom>
        </p:spPr>
      </p:pic>
    </p:spTree>
    <p:extLst>
      <p:ext uri="{BB962C8B-B14F-4D97-AF65-F5344CB8AC3E}">
        <p14:creationId xmlns:p14="http://schemas.microsoft.com/office/powerpoint/2010/main" val="49936181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1787" y="0"/>
            <a:ext cx="11819467" cy="6648450"/>
          </a:xfrm>
          <a:prstGeom prst="rect">
            <a:avLst/>
          </a:prstGeom>
        </p:spPr>
      </p:pic>
      <p:sp>
        <p:nvSpPr>
          <p:cNvPr id="5" name="TextBox 4"/>
          <p:cNvSpPr txBox="1"/>
          <p:nvPr/>
        </p:nvSpPr>
        <p:spPr>
          <a:xfrm>
            <a:off x="1324451" y="354460"/>
            <a:ext cx="7904268" cy="313291"/>
          </a:xfrm>
          <a:prstGeom prst="rect">
            <a:avLst/>
          </a:prstGeom>
          <a:solidFill>
            <a:schemeClr val="bg1"/>
          </a:solidFill>
          <a:ln>
            <a:solidFill>
              <a:schemeClr val="tx1"/>
            </a:solidFill>
          </a:ln>
        </p:spPr>
        <p:txBody>
          <a:bodyPr wrap="square" lIns="44323" tIns="0" rIns="44323" bIns="44323" rtlCol="0" anchor="ctr" anchorCtr="0">
            <a:noAutofit/>
          </a:bodyPr>
          <a:lstStyle/>
          <a:p>
            <a:r>
              <a:rPr lang="en-US" b="1" dirty="0"/>
              <a:t> </a:t>
            </a:r>
          </a:p>
        </p:txBody>
      </p:sp>
      <p:sp>
        <p:nvSpPr>
          <p:cNvPr id="8" name="TextBox 7"/>
          <p:cNvSpPr txBox="1"/>
          <p:nvPr/>
        </p:nvSpPr>
        <p:spPr>
          <a:xfrm>
            <a:off x="1458477" y="390380"/>
            <a:ext cx="3619712" cy="276999"/>
          </a:xfrm>
          <a:prstGeom prst="rect">
            <a:avLst/>
          </a:prstGeom>
          <a:solidFill>
            <a:schemeClr val="bg1"/>
          </a:solidFill>
          <a:ln>
            <a:noFill/>
          </a:ln>
        </p:spPr>
        <p:txBody>
          <a:bodyPr wrap="square" lIns="0" tIns="0" rIns="0" bIns="0" rtlCol="0">
            <a:spAutoFit/>
          </a:bodyPr>
          <a:lstStyle/>
          <a:p>
            <a:r>
              <a:rPr lang="en-US" b="1" dirty="0"/>
              <a:t>https://www.rotary7750.org    </a:t>
            </a:r>
          </a:p>
        </p:txBody>
      </p:sp>
      <p:sp>
        <p:nvSpPr>
          <p:cNvPr id="9" name="TextBox 8"/>
          <p:cNvSpPr txBox="1"/>
          <p:nvPr/>
        </p:nvSpPr>
        <p:spPr>
          <a:xfrm>
            <a:off x="1472194" y="387219"/>
            <a:ext cx="3619712" cy="276999"/>
          </a:xfrm>
          <a:prstGeom prst="rect">
            <a:avLst/>
          </a:prstGeom>
          <a:solidFill>
            <a:schemeClr val="bg1"/>
          </a:solidFill>
          <a:ln>
            <a:noFill/>
          </a:ln>
        </p:spPr>
        <p:txBody>
          <a:bodyPr wrap="square" lIns="0" tIns="0" rIns="0" bIns="0" rtlCol="0">
            <a:spAutoFit/>
          </a:bodyPr>
          <a:lstStyle/>
          <a:p>
            <a:endParaRPr lang="en-US" b="1" dirty="0"/>
          </a:p>
        </p:txBody>
      </p:sp>
      <p:sp>
        <p:nvSpPr>
          <p:cNvPr id="6" name="TextBox 5"/>
          <p:cNvSpPr txBox="1"/>
          <p:nvPr/>
        </p:nvSpPr>
        <p:spPr>
          <a:xfrm>
            <a:off x="1398323" y="376837"/>
            <a:ext cx="3176482" cy="276999"/>
          </a:xfrm>
          <a:prstGeom prst="rect">
            <a:avLst/>
          </a:prstGeom>
          <a:solidFill>
            <a:schemeClr val="bg1"/>
          </a:solidFill>
          <a:ln>
            <a:noFill/>
          </a:ln>
        </p:spPr>
        <p:txBody>
          <a:bodyPr wrap="square" lIns="0" tIns="0" rIns="0" bIns="0" rtlCol="0">
            <a:spAutoFit/>
          </a:bodyPr>
          <a:lstStyle/>
          <a:p>
            <a:r>
              <a:rPr lang="en-US" b="1" dirty="0"/>
              <a:t> rizones33-34.org</a:t>
            </a:r>
          </a:p>
        </p:txBody>
      </p:sp>
      <p:pic>
        <p:nvPicPr>
          <p:cNvPr id="10" name="Picture 9" descr="Qr code&#10;&#10;Description automatically generated">
            <a:extLst>
              <a:ext uri="{FF2B5EF4-FFF2-40B4-BE49-F238E27FC236}">
                <a16:creationId xmlns:a16="http://schemas.microsoft.com/office/drawing/2014/main" id="{66BB1DAD-C0CB-E00E-2E3D-A5BFC223DD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8126" y="4010556"/>
            <a:ext cx="1670050" cy="1708150"/>
          </a:xfrm>
          <a:prstGeom prst="rect">
            <a:avLst/>
          </a:prstGeom>
        </p:spPr>
      </p:pic>
    </p:spTree>
    <p:extLst>
      <p:ext uri="{BB962C8B-B14F-4D97-AF65-F5344CB8AC3E}">
        <p14:creationId xmlns:p14="http://schemas.microsoft.com/office/powerpoint/2010/main" val="32281541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88709" y="-4345"/>
            <a:ext cx="11819467" cy="6648450"/>
          </a:xfrm>
          <a:prstGeom prst="rect">
            <a:avLst/>
          </a:prstGeom>
        </p:spPr>
      </p:pic>
      <p:sp>
        <p:nvSpPr>
          <p:cNvPr id="4" name="Rectangle 3"/>
          <p:cNvSpPr/>
          <p:nvPr/>
        </p:nvSpPr>
        <p:spPr>
          <a:xfrm>
            <a:off x="7603543" y="2733252"/>
            <a:ext cx="2880995" cy="59097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endParaRPr>
          </a:p>
        </p:txBody>
      </p:sp>
      <p:sp>
        <p:nvSpPr>
          <p:cNvPr id="20" name="TextBox 19"/>
          <p:cNvSpPr txBox="1"/>
          <p:nvPr/>
        </p:nvSpPr>
        <p:spPr>
          <a:xfrm>
            <a:off x="7899029" y="2849715"/>
            <a:ext cx="1403562" cy="369332"/>
          </a:xfrm>
          <a:prstGeom prst="rect">
            <a:avLst/>
          </a:prstGeom>
          <a:noFill/>
        </p:spPr>
        <p:txBody>
          <a:bodyPr wrap="square" rtlCol="0">
            <a:spAutoFit/>
          </a:bodyPr>
          <a:lstStyle/>
          <a:p>
            <a:r>
              <a:rPr lang="en-US" b="1" dirty="0"/>
              <a:t>Discover</a:t>
            </a:r>
          </a:p>
        </p:txBody>
      </p:sp>
      <p:sp>
        <p:nvSpPr>
          <p:cNvPr id="5" name="TextBox 4"/>
          <p:cNvSpPr txBox="1"/>
          <p:nvPr/>
        </p:nvSpPr>
        <p:spPr>
          <a:xfrm>
            <a:off x="1398323" y="354460"/>
            <a:ext cx="7904268" cy="313291"/>
          </a:xfrm>
          <a:prstGeom prst="rect">
            <a:avLst/>
          </a:prstGeom>
          <a:solidFill>
            <a:schemeClr val="bg1"/>
          </a:solidFill>
          <a:ln>
            <a:solidFill>
              <a:schemeClr val="tx1"/>
            </a:solidFill>
          </a:ln>
        </p:spPr>
        <p:txBody>
          <a:bodyPr wrap="square" lIns="44323" tIns="0" rIns="44323" bIns="44323" rtlCol="0" anchor="ctr" anchorCtr="0">
            <a:noAutofit/>
          </a:bodyPr>
          <a:lstStyle/>
          <a:p>
            <a:r>
              <a:rPr lang="en-US" b="1" dirty="0"/>
              <a:t> </a:t>
            </a:r>
          </a:p>
        </p:txBody>
      </p:sp>
      <p:sp>
        <p:nvSpPr>
          <p:cNvPr id="6" name="TextBox 5"/>
          <p:cNvSpPr txBox="1"/>
          <p:nvPr/>
        </p:nvSpPr>
        <p:spPr>
          <a:xfrm>
            <a:off x="1398323" y="376837"/>
            <a:ext cx="3619712" cy="276999"/>
          </a:xfrm>
          <a:prstGeom prst="rect">
            <a:avLst/>
          </a:prstGeom>
          <a:solidFill>
            <a:schemeClr val="bg1"/>
          </a:solidFill>
          <a:ln>
            <a:noFill/>
          </a:ln>
        </p:spPr>
        <p:txBody>
          <a:bodyPr wrap="square" lIns="0" tIns="0" rIns="0" bIns="0" rtlCol="0">
            <a:spAutoFit/>
          </a:bodyPr>
          <a:lstStyle/>
          <a:p>
            <a:r>
              <a:rPr lang="en-US" b="1" dirty="0"/>
              <a:t> https://www.rizones33-34.org</a:t>
            </a:r>
          </a:p>
        </p:txBody>
      </p:sp>
      <p:sp>
        <p:nvSpPr>
          <p:cNvPr id="7" name="Right Arrow 6"/>
          <p:cNvSpPr/>
          <p:nvPr/>
        </p:nvSpPr>
        <p:spPr>
          <a:xfrm rot="19120222">
            <a:off x="9195550" y="3116408"/>
            <a:ext cx="517102" cy="295487"/>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6817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left)">
                                      <p:cBhvr>
                                        <p:cTn id="13" dur="30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0" grpId="0"/>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91787" y="0"/>
            <a:ext cx="11819467" cy="6648450"/>
          </a:xfrm>
          <a:prstGeom prst="rect">
            <a:avLst/>
          </a:prstGeom>
        </p:spPr>
      </p:pic>
      <p:sp>
        <p:nvSpPr>
          <p:cNvPr id="7" name="TextBox 6"/>
          <p:cNvSpPr txBox="1"/>
          <p:nvPr/>
        </p:nvSpPr>
        <p:spPr>
          <a:xfrm>
            <a:off x="1398323" y="354460"/>
            <a:ext cx="7904268" cy="276999"/>
          </a:xfrm>
          <a:prstGeom prst="rect">
            <a:avLst/>
          </a:prstGeom>
          <a:solidFill>
            <a:schemeClr val="bg1"/>
          </a:solidFill>
          <a:ln>
            <a:solidFill>
              <a:schemeClr val="tx1"/>
            </a:solidFill>
          </a:ln>
        </p:spPr>
        <p:txBody>
          <a:bodyPr wrap="square" lIns="0" tIns="0" rIns="0" bIns="0" rtlCol="0">
            <a:spAutoFit/>
          </a:bodyPr>
          <a:lstStyle/>
          <a:p>
            <a:r>
              <a:rPr lang="en-US" b="1" dirty="0"/>
              <a:t> https://www.rizones33-34.org/?s=Discover</a:t>
            </a:r>
          </a:p>
        </p:txBody>
      </p:sp>
      <p:sp>
        <p:nvSpPr>
          <p:cNvPr id="8" name="Right Arrow 7"/>
          <p:cNvSpPr/>
          <p:nvPr/>
        </p:nvSpPr>
        <p:spPr>
          <a:xfrm rot="19120222">
            <a:off x="11563789" y="5157218"/>
            <a:ext cx="517102" cy="295487"/>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733478" y="3545840"/>
            <a:ext cx="7904268" cy="229002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7466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1322F93-7831-436F-B70E-E1BA436419F3}"/>
              </a:ext>
            </a:extLst>
          </p:cNvPr>
          <p:cNvSpPr txBox="1"/>
          <p:nvPr/>
        </p:nvSpPr>
        <p:spPr>
          <a:xfrm>
            <a:off x="3991681" y="3103208"/>
            <a:ext cx="4416600" cy="954107"/>
          </a:xfrm>
          <a:prstGeom prst="rect">
            <a:avLst/>
          </a:prstGeom>
          <a:noFill/>
        </p:spPr>
        <p:txBody>
          <a:bodyPr wrap="square" rtlCol="0">
            <a:spAutoFit/>
          </a:bodyPr>
          <a:lstStyle/>
          <a:p>
            <a:pPr algn="ctr"/>
            <a:r>
              <a:rPr lang="en-US" sz="2800" dirty="0">
                <a:solidFill>
                  <a:schemeClr val="bg1"/>
                </a:solidFill>
              </a:rPr>
              <a:t>$200 Million and 16 Million</a:t>
            </a:r>
          </a:p>
          <a:p>
            <a:pPr algn="ctr"/>
            <a:r>
              <a:rPr lang="en-US" sz="2800" dirty="0">
                <a:solidFill>
                  <a:schemeClr val="bg1"/>
                </a:solidFill>
              </a:rPr>
              <a:t>Volunteer Hours</a:t>
            </a:r>
          </a:p>
        </p:txBody>
      </p:sp>
      <p:pic>
        <p:nvPicPr>
          <p:cNvPr id="4" name="Picture 3" descr="Graphical user interface, application&#10;&#10;Description automatically generated">
            <a:extLst>
              <a:ext uri="{FF2B5EF4-FFF2-40B4-BE49-F238E27FC236}">
                <a16:creationId xmlns:a16="http://schemas.microsoft.com/office/drawing/2014/main" id="{86BD2B36-E5A6-47E4-B251-565350057B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8859" y="731916"/>
            <a:ext cx="7262244" cy="3671618"/>
          </a:xfrm>
          <a:prstGeom prst="rect">
            <a:avLst/>
          </a:prstGeom>
          <a:ln w="57150">
            <a:solidFill>
              <a:schemeClr val="bg1"/>
            </a:solidFill>
          </a:ln>
        </p:spPr>
      </p:pic>
      <p:sp>
        <p:nvSpPr>
          <p:cNvPr id="2" name="TextBox 1">
            <a:extLst>
              <a:ext uri="{FF2B5EF4-FFF2-40B4-BE49-F238E27FC236}">
                <a16:creationId xmlns:a16="http://schemas.microsoft.com/office/drawing/2014/main" id="{CC3ECAD1-B28F-4A12-97C4-233D42DF86D0}"/>
              </a:ext>
            </a:extLst>
          </p:cNvPr>
          <p:cNvSpPr txBox="1"/>
          <p:nvPr/>
        </p:nvSpPr>
        <p:spPr>
          <a:xfrm>
            <a:off x="748514" y="4713559"/>
            <a:ext cx="11456276" cy="461665"/>
          </a:xfrm>
          <a:prstGeom prst="rect">
            <a:avLst/>
          </a:prstGeom>
          <a:noFill/>
        </p:spPr>
        <p:txBody>
          <a:bodyPr wrap="square" rtlCol="0">
            <a:spAutoFit/>
          </a:bodyPr>
          <a:lstStyle/>
          <a:p>
            <a:r>
              <a:rPr lang="en-US" sz="2400" dirty="0">
                <a:solidFill>
                  <a:schemeClr val="bg1"/>
                </a:solidFill>
              </a:rPr>
              <a:t>Rotarians invest more than $200 million and 16 million volunteer hours every year.</a:t>
            </a:r>
          </a:p>
        </p:txBody>
      </p:sp>
      <p:pic>
        <p:nvPicPr>
          <p:cNvPr id="6" name="Picture 5" descr="Logo, icon&#10;&#10;Description automatically generated">
            <a:extLst>
              <a:ext uri="{FF2B5EF4-FFF2-40B4-BE49-F238E27FC236}">
                <a16:creationId xmlns:a16="http://schemas.microsoft.com/office/drawing/2014/main" id="{77884CF0-E0D4-7D0D-D022-FEB153005F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137" y="5751071"/>
            <a:ext cx="3001783" cy="558965"/>
          </a:xfrm>
          <a:prstGeom prst="rect">
            <a:avLst/>
          </a:prstGeom>
          <a:solidFill>
            <a:schemeClr val="bg1"/>
          </a:solidFill>
        </p:spPr>
      </p:pic>
    </p:spTree>
    <p:extLst>
      <p:ext uri="{BB962C8B-B14F-4D97-AF65-F5344CB8AC3E}">
        <p14:creationId xmlns:p14="http://schemas.microsoft.com/office/powerpoint/2010/main" val="23347918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1787" y="0"/>
            <a:ext cx="11819467" cy="6648450"/>
          </a:xfrm>
          <a:prstGeom prst="rect">
            <a:avLst/>
          </a:prstGeom>
        </p:spPr>
      </p:pic>
      <p:sp>
        <p:nvSpPr>
          <p:cNvPr id="7" name="TextBox 6"/>
          <p:cNvSpPr txBox="1"/>
          <p:nvPr/>
        </p:nvSpPr>
        <p:spPr>
          <a:xfrm>
            <a:off x="1398323" y="354460"/>
            <a:ext cx="7904268" cy="276999"/>
          </a:xfrm>
          <a:prstGeom prst="rect">
            <a:avLst/>
          </a:prstGeom>
          <a:solidFill>
            <a:schemeClr val="bg1"/>
          </a:solidFill>
          <a:ln>
            <a:solidFill>
              <a:schemeClr val="tx1"/>
            </a:solidFill>
          </a:ln>
        </p:spPr>
        <p:txBody>
          <a:bodyPr wrap="square" lIns="0" tIns="0" rIns="0" bIns="0" rtlCol="0">
            <a:spAutoFit/>
          </a:bodyPr>
          <a:lstStyle/>
          <a:p>
            <a:r>
              <a:rPr lang="en-US" b="1" dirty="0"/>
              <a:t> https://www.rizones33-34.org/?s=Discover</a:t>
            </a:r>
          </a:p>
        </p:txBody>
      </p:sp>
      <p:sp>
        <p:nvSpPr>
          <p:cNvPr id="8" name="Right Arrow 7"/>
          <p:cNvSpPr/>
          <p:nvPr/>
        </p:nvSpPr>
        <p:spPr>
          <a:xfrm rot="19120222">
            <a:off x="11563789" y="5157218"/>
            <a:ext cx="517102" cy="295487"/>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733478" y="1329690"/>
            <a:ext cx="7978140" cy="472778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4171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91787" y="0"/>
            <a:ext cx="11819467" cy="6648450"/>
          </a:xfrm>
          <a:prstGeom prst="rect">
            <a:avLst/>
          </a:prstGeom>
        </p:spPr>
      </p:pic>
      <p:sp>
        <p:nvSpPr>
          <p:cNvPr id="7" name="TextBox 6"/>
          <p:cNvSpPr txBox="1"/>
          <p:nvPr/>
        </p:nvSpPr>
        <p:spPr>
          <a:xfrm>
            <a:off x="1398323" y="354460"/>
            <a:ext cx="7904268" cy="276999"/>
          </a:xfrm>
          <a:prstGeom prst="rect">
            <a:avLst/>
          </a:prstGeom>
          <a:solidFill>
            <a:schemeClr val="bg1"/>
          </a:solidFill>
          <a:ln>
            <a:solidFill>
              <a:schemeClr val="tx1"/>
            </a:solidFill>
          </a:ln>
        </p:spPr>
        <p:txBody>
          <a:bodyPr wrap="square" lIns="0" tIns="0" rIns="0" bIns="0" rtlCol="0">
            <a:spAutoFit/>
          </a:bodyPr>
          <a:lstStyle/>
          <a:p>
            <a:r>
              <a:rPr lang="en-US" b="1" dirty="0"/>
              <a:t> https://www.rizones33-34.org/?s=Discover</a:t>
            </a:r>
          </a:p>
        </p:txBody>
      </p:sp>
      <p:sp>
        <p:nvSpPr>
          <p:cNvPr id="8" name="Right Arrow 7"/>
          <p:cNvSpPr/>
          <p:nvPr/>
        </p:nvSpPr>
        <p:spPr>
          <a:xfrm rot="19120222">
            <a:off x="11563789" y="5157218"/>
            <a:ext cx="517102" cy="295487"/>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733478" y="1329690"/>
            <a:ext cx="7978140" cy="472778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7373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1787" y="0"/>
            <a:ext cx="11819467" cy="6648450"/>
          </a:xfrm>
          <a:prstGeom prst="rect">
            <a:avLst/>
          </a:prstGeom>
        </p:spPr>
      </p:pic>
      <p:sp>
        <p:nvSpPr>
          <p:cNvPr id="7" name="TextBox 6"/>
          <p:cNvSpPr txBox="1"/>
          <p:nvPr/>
        </p:nvSpPr>
        <p:spPr>
          <a:xfrm>
            <a:off x="1398323" y="354460"/>
            <a:ext cx="7904268" cy="276999"/>
          </a:xfrm>
          <a:prstGeom prst="rect">
            <a:avLst/>
          </a:prstGeom>
          <a:solidFill>
            <a:schemeClr val="bg1"/>
          </a:solidFill>
          <a:ln>
            <a:solidFill>
              <a:schemeClr val="tx1"/>
            </a:solidFill>
          </a:ln>
        </p:spPr>
        <p:txBody>
          <a:bodyPr wrap="square" lIns="0" tIns="0" rIns="0" bIns="0" rtlCol="0">
            <a:spAutoFit/>
          </a:bodyPr>
          <a:lstStyle/>
          <a:p>
            <a:r>
              <a:rPr lang="en-US" b="1" dirty="0"/>
              <a:t> https://www.rizones33-34.org/?s=Discover</a:t>
            </a:r>
          </a:p>
        </p:txBody>
      </p:sp>
      <p:sp>
        <p:nvSpPr>
          <p:cNvPr id="6" name="Rounded Rectangle 5"/>
          <p:cNvSpPr/>
          <p:nvPr/>
        </p:nvSpPr>
        <p:spPr>
          <a:xfrm>
            <a:off x="733478" y="1329690"/>
            <a:ext cx="7978140" cy="472778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2821551"/>
      </p:ext>
    </p:extLst>
  </p:cSld>
  <p:clrMapOvr>
    <a:masterClrMapping/>
  </p:clrMapOvr>
  <mc:AlternateContent xmlns:mc="http://schemas.openxmlformats.org/markup-compatibility/2006" xmlns:p14="http://schemas.microsoft.com/office/powerpoint/2010/main">
    <mc:Choice Requires="p14">
      <p:transition p14:dur="0" advTm="836470"/>
    </mc:Choice>
    <mc:Fallback xmlns="">
      <p:transition advTm="83647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3930C52-DFA2-588A-6B6C-636349AFB61C}"/>
              </a:ext>
            </a:extLst>
          </p:cNvPr>
          <p:cNvSpPr txBox="1"/>
          <p:nvPr/>
        </p:nvSpPr>
        <p:spPr>
          <a:xfrm>
            <a:off x="4143432" y="682444"/>
            <a:ext cx="5319440" cy="830997"/>
          </a:xfrm>
          <a:prstGeom prst="rect">
            <a:avLst/>
          </a:prstGeom>
          <a:noFill/>
        </p:spPr>
        <p:txBody>
          <a:bodyPr wrap="square" rtlCol="0">
            <a:spAutoFit/>
          </a:bodyPr>
          <a:lstStyle/>
          <a:p>
            <a:r>
              <a:rPr lang="en-US" sz="4800" b="1" dirty="0">
                <a:solidFill>
                  <a:srgbClr val="FFC000"/>
                </a:solidFill>
              </a:rPr>
              <a:t>Today’s Nuggets</a:t>
            </a:r>
          </a:p>
        </p:txBody>
      </p:sp>
      <p:pic>
        <p:nvPicPr>
          <p:cNvPr id="5" name="Picture 4" descr="A picture containing wooden, wood, vegetable&#10;&#10;Description automatically generated">
            <a:extLst>
              <a:ext uri="{FF2B5EF4-FFF2-40B4-BE49-F238E27FC236}">
                <a16:creationId xmlns:a16="http://schemas.microsoft.com/office/drawing/2014/main" id="{5FDE5464-D203-06D5-B1CC-656895D47D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413" y="2393206"/>
            <a:ext cx="3672294" cy="2196348"/>
          </a:xfrm>
          <a:prstGeom prst="rect">
            <a:avLst/>
          </a:prstGeom>
          <a:ln w="38100">
            <a:solidFill>
              <a:schemeClr val="bg1"/>
            </a:solidFill>
          </a:ln>
        </p:spPr>
      </p:pic>
      <p:pic>
        <p:nvPicPr>
          <p:cNvPr id="7" name="Picture 6" descr="A picture containing indoor&#10;&#10;Description automatically generated">
            <a:extLst>
              <a:ext uri="{FF2B5EF4-FFF2-40B4-BE49-F238E27FC236}">
                <a16:creationId xmlns:a16="http://schemas.microsoft.com/office/drawing/2014/main" id="{098E1BDF-BF01-BAB2-8005-D857FE577589}"/>
              </a:ext>
            </a:extLst>
          </p:cNvPr>
          <p:cNvPicPr>
            <a:picLocks noChangeAspect="1"/>
          </p:cNvPicPr>
          <p:nvPr/>
        </p:nvPicPr>
        <p:blipFill rotWithShape="1">
          <a:blip r:embed="rId3">
            <a:extLst>
              <a:ext uri="{28A0092B-C50C-407E-A947-70E740481C1C}">
                <a14:useLocalDpi xmlns:a14="http://schemas.microsoft.com/office/drawing/2010/main" val="0"/>
              </a:ext>
            </a:extLst>
          </a:blip>
          <a:srcRect l="14480" t="1588" r="12369" b="-1588"/>
          <a:stretch/>
        </p:blipFill>
        <p:spPr>
          <a:xfrm>
            <a:off x="9308891" y="2400218"/>
            <a:ext cx="2763078" cy="2409170"/>
          </a:xfrm>
          <a:prstGeom prst="rect">
            <a:avLst/>
          </a:prstGeom>
          <a:ln w="38100">
            <a:solidFill>
              <a:schemeClr val="bg1"/>
            </a:solidFill>
          </a:ln>
        </p:spPr>
      </p:pic>
      <p:sp>
        <p:nvSpPr>
          <p:cNvPr id="10" name="TextBox 9">
            <a:extLst>
              <a:ext uri="{FF2B5EF4-FFF2-40B4-BE49-F238E27FC236}">
                <a16:creationId xmlns:a16="http://schemas.microsoft.com/office/drawing/2014/main" id="{0FBBCC63-33CB-9387-1E67-F3680177032B}"/>
              </a:ext>
            </a:extLst>
          </p:cNvPr>
          <p:cNvSpPr txBox="1"/>
          <p:nvPr/>
        </p:nvSpPr>
        <p:spPr>
          <a:xfrm>
            <a:off x="0" y="4717064"/>
            <a:ext cx="4389121" cy="584775"/>
          </a:xfrm>
          <a:prstGeom prst="rect">
            <a:avLst/>
          </a:prstGeom>
          <a:noFill/>
        </p:spPr>
        <p:txBody>
          <a:bodyPr wrap="square" rtlCol="0">
            <a:spAutoFit/>
          </a:bodyPr>
          <a:lstStyle/>
          <a:p>
            <a:pPr algn="ctr"/>
            <a:r>
              <a:rPr lang="en-US" sz="3200" dirty="0">
                <a:solidFill>
                  <a:schemeClr val="bg1"/>
                </a:solidFill>
              </a:rPr>
              <a:t>Recipe For Success</a:t>
            </a:r>
          </a:p>
        </p:txBody>
      </p:sp>
      <p:sp>
        <p:nvSpPr>
          <p:cNvPr id="11" name="TextBox 10">
            <a:extLst>
              <a:ext uri="{FF2B5EF4-FFF2-40B4-BE49-F238E27FC236}">
                <a16:creationId xmlns:a16="http://schemas.microsoft.com/office/drawing/2014/main" id="{4314903B-1909-3970-5849-2D2B08CE0385}"/>
              </a:ext>
            </a:extLst>
          </p:cNvPr>
          <p:cNvSpPr txBox="1"/>
          <p:nvPr/>
        </p:nvSpPr>
        <p:spPr>
          <a:xfrm>
            <a:off x="4185225" y="4596454"/>
            <a:ext cx="4966429" cy="646331"/>
          </a:xfrm>
          <a:prstGeom prst="rect">
            <a:avLst/>
          </a:prstGeom>
          <a:noFill/>
        </p:spPr>
        <p:txBody>
          <a:bodyPr wrap="square" rtlCol="0">
            <a:spAutoFit/>
          </a:bodyPr>
          <a:lstStyle/>
          <a:p>
            <a:pPr algn="ctr"/>
            <a:r>
              <a:rPr lang="en-US" sz="3600" dirty="0">
                <a:solidFill>
                  <a:srgbClr val="FFC000"/>
                </a:solidFill>
              </a:rPr>
              <a:t>Discover Rotary Demo</a:t>
            </a:r>
          </a:p>
        </p:txBody>
      </p:sp>
      <p:sp>
        <p:nvSpPr>
          <p:cNvPr id="12" name="TextBox 11">
            <a:extLst>
              <a:ext uri="{FF2B5EF4-FFF2-40B4-BE49-F238E27FC236}">
                <a16:creationId xmlns:a16="http://schemas.microsoft.com/office/drawing/2014/main" id="{751460AB-544F-3FB9-0006-9336D96F76EB}"/>
              </a:ext>
            </a:extLst>
          </p:cNvPr>
          <p:cNvSpPr txBox="1"/>
          <p:nvPr/>
        </p:nvSpPr>
        <p:spPr>
          <a:xfrm>
            <a:off x="9308891" y="4824785"/>
            <a:ext cx="2920315" cy="954107"/>
          </a:xfrm>
          <a:prstGeom prst="rect">
            <a:avLst/>
          </a:prstGeom>
          <a:noFill/>
        </p:spPr>
        <p:txBody>
          <a:bodyPr wrap="square" rtlCol="0">
            <a:spAutoFit/>
          </a:bodyPr>
          <a:lstStyle/>
          <a:p>
            <a:pPr algn="ctr"/>
            <a:r>
              <a:rPr lang="en-US" sz="2800" dirty="0">
                <a:solidFill>
                  <a:schemeClr val="bg1"/>
                </a:solidFill>
              </a:rPr>
              <a:t>Discover Rotary</a:t>
            </a:r>
          </a:p>
          <a:p>
            <a:pPr algn="ctr"/>
            <a:r>
              <a:rPr lang="en-US" sz="2800" dirty="0">
                <a:solidFill>
                  <a:schemeClr val="bg1"/>
                </a:solidFill>
              </a:rPr>
              <a:t>Toolbox</a:t>
            </a:r>
          </a:p>
        </p:txBody>
      </p:sp>
      <p:pic>
        <p:nvPicPr>
          <p:cNvPr id="16" name="Picture 15" descr="Logo&#10;&#10;Description automatically generated">
            <a:extLst>
              <a:ext uri="{FF2B5EF4-FFF2-40B4-BE49-F238E27FC236}">
                <a16:creationId xmlns:a16="http://schemas.microsoft.com/office/drawing/2014/main" id="{9BAE9C43-F700-95D9-329C-4A822F4682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249" y="5670056"/>
            <a:ext cx="1974326" cy="717936"/>
          </a:xfrm>
          <a:prstGeom prst="rect">
            <a:avLst/>
          </a:prstGeom>
        </p:spPr>
      </p:pic>
      <p:pic>
        <p:nvPicPr>
          <p:cNvPr id="18" name="Picture 17" descr="Graphical user interface, website&#10;&#10;Description automatically generated">
            <a:extLst>
              <a:ext uri="{FF2B5EF4-FFF2-40B4-BE49-F238E27FC236}">
                <a16:creationId xmlns:a16="http://schemas.microsoft.com/office/drawing/2014/main" id="{DC8CA011-091E-0445-7EB6-0DB79865184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34" t="14836" r="3918" b="18246"/>
          <a:stretch/>
        </p:blipFill>
        <p:spPr>
          <a:xfrm>
            <a:off x="4281760" y="1968950"/>
            <a:ext cx="4746844" cy="2547482"/>
          </a:xfrm>
          <a:prstGeom prst="rect">
            <a:avLst/>
          </a:prstGeom>
          <a:ln w="57150">
            <a:solidFill>
              <a:srgbClr val="FFC000"/>
            </a:solidFill>
          </a:ln>
        </p:spPr>
      </p:pic>
    </p:spTree>
    <p:extLst>
      <p:ext uri="{BB962C8B-B14F-4D97-AF65-F5344CB8AC3E}">
        <p14:creationId xmlns:p14="http://schemas.microsoft.com/office/powerpoint/2010/main" val="24423480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0B7E6F-EFB5-4024-8D45-C5816FC0055C}"/>
              </a:ext>
            </a:extLst>
          </p:cNvPr>
          <p:cNvSpPr txBox="1"/>
          <p:nvPr/>
        </p:nvSpPr>
        <p:spPr>
          <a:xfrm>
            <a:off x="3010488" y="273824"/>
            <a:ext cx="7103839" cy="584775"/>
          </a:xfrm>
          <a:prstGeom prst="rect">
            <a:avLst/>
          </a:prstGeom>
          <a:noFill/>
        </p:spPr>
        <p:txBody>
          <a:bodyPr wrap="square" rtlCol="0">
            <a:spAutoFit/>
          </a:bodyPr>
          <a:lstStyle/>
          <a:p>
            <a:pPr algn="ctr"/>
            <a:r>
              <a:rPr lang="en-US" sz="3200" dirty="0">
                <a:solidFill>
                  <a:schemeClr val="accent3"/>
                </a:solidFill>
              </a:rPr>
              <a:t>What Is Rotary? </a:t>
            </a:r>
            <a:r>
              <a:rPr lang="en-US" sz="3200" b="1" dirty="0">
                <a:solidFill>
                  <a:srgbClr val="FFBE10"/>
                </a:solidFill>
              </a:rPr>
              <a:t>People Of Action</a:t>
            </a:r>
          </a:p>
        </p:txBody>
      </p:sp>
      <p:pic>
        <p:nvPicPr>
          <p:cNvPr id="15" name="Picture 14">
            <a:extLst>
              <a:ext uri="{FF2B5EF4-FFF2-40B4-BE49-F238E27FC236}">
                <a16:creationId xmlns:a16="http://schemas.microsoft.com/office/drawing/2014/main" id="{01A8B32F-0E9E-4289-98F9-D1628AA498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7123" y="3555550"/>
            <a:ext cx="3598304" cy="2667000"/>
          </a:xfrm>
          <a:prstGeom prst="rect">
            <a:avLst/>
          </a:prstGeom>
        </p:spPr>
      </p:pic>
      <p:pic>
        <p:nvPicPr>
          <p:cNvPr id="6" name="Picture 5">
            <a:extLst>
              <a:ext uri="{FF2B5EF4-FFF2-40B4-BE49-F238E27FC236}">
                <a16:creationId xmlns:a16="http://schemas.microsoft.com/office/drawing/2014/main" id="{34DEDB76-44E2-44FE-89E3-8ACF9B3D48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202" y="1151462"/>
            <a:ext cx="4122660" cy="2435264"/>
          </a:xfrm>
          <a:prstGeom prst="rect">
            <a:avLst/>
          </a:prstGeom>
        </p:spPr>
      </p:pic>
      <p:pic>
        <p:nvPicPr>
          <p:cNvPr id="8" name="Picture 7">
            <a:extLst>
              <a:ext uri="{FF2B5EF4-FFF2-40B4-BE49-F238E27FC236}">
                <a16:creationId xmlns:a16="http://schemas.microsoft.com/office/drawing/2014/main" id="{39F94C20-931B-4F17-BF9E-4978C5267C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9441" y="3563006"/>
            <a:ext cx="4229140" cy="2659543"/>
          </a:xfrm>
          <a:prstGeom prst="rect">
            <a:avLst/>
          </a:prstGeom>
        </p:spPr>
      </p:pic>
      <p:pic>
        <p:nvPicPr>
          <p:cNvPr id="10" name="Picture 9">
            <a:extLst>
              <a:ext uri="{FF2B5EF4-FFF2-40B4-BE49-F238E27FC236}">
                <a16:creationId xmlns:a16="http://schemas.microsoft.com/office/drawing/2014/main" id="{0B62721F-1F89-4A14-ACD1-8903FF9F4A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86233" y="3555550"/>
            <a:ext cx="3598304" cy="2667000"/>
          </a:xfrm>
          <a:prstGeom prst="rect">
            <a:avLst/>
          </a:prstGeom>
        </p:spPr>
      </p:pic>
      <p:pic>
        <p:nvPicPr>
          <p:cNvPr id="5" name="Picture 4" descr="A picture containing text, person&#10;&#10;Description automatically generated">
            <a:extLst>
              <a:ext uri="{FF2B5EF4-FFF2-40B4-BE49-F238E27FC236}">
                <a16:creationId xmlns:a16="http://schemas.microsoft.com/office/drawing/2014/main" id="{AD3806AA-D119-4C8A-81F4-D724BE22BD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75428" y="1152850"/>
            <a:ext cx="3509110" cy="2411545"/>
          </a:xfrm>
          <a:prstGeom prst="rect">
            <a:avLst/>
          </a:prstGeom>
        </p:spPr>
      </p:pic>
      <p:pic>
        <p:nvPicPr>
          <p:cNvPr id="9" name="Picture 8" descr="A picture containing text, outdoor, sign, pole&#10;&#10;Description automatically generated">
            <a:extLst>
              <a:ext uri="{FF2B5EF4-FFF2-40B4-BE49-F238E27FC236}">
                <a16:creationId xmlns:a16="http://schemas.microsoft.com/office/drawing/2014/main" id="{92D1D0DE-4708-415D-A189-76A98630F34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39863" y="1147733"/>
            <a:ext cx="3245090" cy="2411545"/>
          </a:xfrm>
          <a:prstGeom prst="rect">
            <a:avLst/>
          </a:prstGeom>
        </p:spPr>
      </p:pic>
    </p:spTree>
    <p:extLst>
      <p:ext uri="{BB962C8B-B14F-4D97-AF65-F5344CB8AC3E}">
        <p14:creationId xmlns:p14="http://schemas.microsoft.com/office/powerpoint/2010/main" val="5279202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clipart&#10;&#10;Description automatically generated">
            <a:extLst>
              <a:ext uri="{FF2B5EF4-FFF2-40B4-BE49-F238E27FC236}">
                <a16:creationId xmlns:a16="http://schemas.microsoft.com/office/drawing/2014/main" id="{28DB32CD-7433-4889-A7A9-C6FB3C3CB2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6522" y="1086399"/>
            <a:ext cx="4573120" cy="2932384"/>
          </a:xfrm>
          <a:prstGeom prst="rect">
            <a:avLst/>
          </a:prstGeom>
          <a:ln w="38100">
            <a:solidFill>
              <a:schemeClr val="tx1"/>
            </a:solidFill>
          </a:ln>
        </p:spPr>
      </p:pic>
      <p:pic>
        <p:nvPicPr>
          <p:cNvPr id="7" name="Picture 6" descr="Graphical user interface, website&#10;&#10;Description automatically generated">
            <a:extLst>
              <a:ext uri="{FF2B5EF4-FFF2-40B4-BE49-F238E27FC236}">
                <a16:creationId xmlns:a16="http://schemas.microsoft.com/office/drawing/2014/main" id="{8C1C29F9-6CFE-4805-9054-5EA0519DF416}"/>
              </a:ext>
            </a:extLst>
          </p:cNvPr>
          <p:cNvPicPr>
            <a:picLocks noChangeAspect="1"/>
          </p:cNvPicPr>
          <p:nvPr/>
        </p:nvPicPr>
        <p:blipFill rotWithShape="1">
          <a:blip r:embed="rId4">
            <a:extLst>
              <a:ext uri="{28A0092B-C50C-407E-A947-70E740481C1C}">
                <a14:useLocalDpi xmlns:a14="http://schemas.microsoft.com/office/drawing/2010/main" val="0"/>
              </a:ext>
            </a:extLst>
          </a:blip>
          <a:srcRect l="1006" t="14386" r="2386" b="20956"/>
          <a:stretch/>
        </p:blipFill>
        <p:spPr>
          <a:xfrm>
            <a:off x="1080321" y="1134792"/>
            <a:ext cx="5369663" cy="2932384"/>
          </a:xfrm>
          <a:prstGeom prst="rect">
            <a:avLst/>
          </a:prstGeom>
          <a:ln w="38100">
            <a:solidFill>
              <a:schemeClr val="bg1"/>
            </a:solidFill>
          </a:ln>
        </p:spPr>
      </p:pic>
      <p:sp>
        <p:nvSpPr>
          <p:cNvPr id="8" name="TextBox 7">
            <a:extLst>
              <a:ext uri="{FF2B5EF4-FFF2-40B4-BE49-F238E27FC236}">
                <a16:creationId xmlns:a16="http://schemas.microsoft.com/office/drawing/2014/main" id="{825FC219-6ED2-4A58-837F-C2AF0BD432DC}"/>
              </a:ext>
            </a:extLst>
          </p:cNvPr>
          <p:cNvSpPr txBox="1"/>
          <p:nvPr/>
        </p:nvSpPr>
        <p:spPr>
          <a:xfrm>
            <a:off x="2339630" y="4289031"/>
            <a:ext cx="8220707" cy="954107"/>
          </a:xfrm>
          <a:prstGeom prst="rect">
            <a:avLst/>
          </a:prstGeom>
          <a:noFill/>
        </p:spPr>
        <p:txBody>
          <a:bodyPr wrap="square" rtlCol="0">
            <a:spAutoFit/>
          </a:bodyPr>
          <a:lstStyle/>
          <a:p>
            <a:pPr algn="ctr"/>
            <a:r>
              <a:rPr lang="en-US" sz="2800" dirty="0">
                <a:solidFill>
                  <a:schemeClr val="bg1"/>
                </a:solidFill>
              </a:rPr>
              <a:t>Neighbors, friends, and problem solvers share ideas and take action to create lasting change.</a:t>
            </a:r>
          </a:p>
        </p:txBody>
      </p:sp>
      <p:pic>
        <p:nvPicPr>
          <p:cNvPr id="5" name="Picture 4" descr="Logo, icon&#10;&#10;Description automatically generated">
            <a:extLst>
              <a:ext uri="{FF2B5EF4-FFF2-40B4-BE49-F238E27FC236}">
                <a16:creationId xmlns:a16="http://schemas.microsoft.com/office/drawing/2014/main" id="{D6B00EF1-AB5E-F008-F237-21343BC586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382" y="5800423"/>
            <a:ext cx="3136922" cy="584129"/>
          </a:xfrm>
          <a:prstGeom prst="rect">
            <a:avLst/>
          </a:prstGeom>
          <a:solidFill>
            <a:schemeClr val="bg1"/>
          </a:solidFill>
        </p:spPr>
      </p:pic>
    </p:spTree>
    <p:extLst>
      <p:ext uri="{BB962C8B-B14F-4D97-AF65-F5344CB8AC3E}">
        <p14:creationId xmlns:p14="http://schemas.microsoft.com/office/powerpoint/2010/main" val="19811908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DF62A49-730D-421F-9EDD-B12D2EC61B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7692" y="538923"/>
            <a:ext cx="3601636" cy="3804905"/>
          </a:xfrm>
          <a:prstGeom prst="rect">
            <a:avLst/>
          </a:prstGeom>
        </p:spPr>
      </p:pic>
      <p:sp>
        <p:nvSpPr>
          <p:cNvPr id="12" name="TextBox 11">
            <a:extLst>
              <a:ext uri="{FF2B5EF4-FFF2-40B4-BE49-F238E27FC236}">
                <a16:creationId xmlns:a16="http://schemas.microsoft.com/office/drawing/2014/main" id="{5C91185E-7518-41CC-B232-069F19E90E56}"/>
              </a:ext>
            </a:extLst>
          </p:cNvPr>
          <p:cNvSpPr txBox="1"/>
          <p:nvPr/>
        </p:nvSpPr>
        <p:spPr>
          <a:xfrm>
            <a:off x="766133" y="4513329"/>
            <a:ext cx="10867696" cy="1477328"/>
          </a:xfrm>
          <a:prstGeom prst="rect">
            <a:avLst/>
          </a:prstGeom>
          <a:noFill/>
        </p:spPr>
        <p:txBody>
          <a:bodyPr wrap="square" rtlCol="0">
            <a:spAutoFit/>
          </a:bodyPr>
          <a:lstStyle/>
          <a:p>
            <a:pPr algn="ctr"/>
            <a:r>
              <a:rPr lang="en-US" sz="2400" dirty="0">
                <a:solidFill>
                  <a:schemeClr val="accent3"/>
                </a:solidFill>
              </a:rPr>
              <a:t>The first Rotary Club was organized in 1905, by Chicago Attorney Paul Harris.</a:t>
            </a:r>
          </a:p>
          <a:p>
            <a:pPr algn="ctr"/>
            <a:endParaRPr lang="en-US" sz="1000" dirty="0">
              <a:solidFill>
                <a:schemeClr val="accent3"/>
              </a:solidFill>
            </a:endParaRPr>
          </a:p>
          <a:p>
            <a:pPr algn="ctr"/>
            <a:r>
              <a:rPr lang="en-US" sz="2400" dirty="0">
                <a:solidFill>
                  <a:schemeClr val="accent3"/>
                </a:solidFill>
              </a:rPr>
              <a:t>The original four-member club met for fellowship in </a:t>
            </a:r>
            <a:r>
              <a:rPr lang="en-US" sz="2400" dirty="0">
                <a:solidFill>
                  <a:srgbClr val="FFFF00"/>
                </a:solidFill>
              </a:rPr>
              <a:t>rotation </a:t>
            </a:r>
            <a:r>
              <a:rPr lang="en-US" sz="2400" dirty="0">
                <a:solidFill>
                  <a:schemeClr val="accent3"/>
                </a:solidFill>
              </a:rPr>
              <a:t>at member’s offices…thus the name </a:t>
            </a:r>
            <a:r>
              <a:rPr lang="en-US" sz="2400" b="1" dirty="0">
                <a:solidFill>
                  <a:schemeClr val="accent3"/>
                </a:solidFill>
              </a:rPr>
              <a:t>ROTARY.</a:t>
            </a:r>
          </a:p>
          <a:p>
            <a:pPr algn="ctr"/>
            <a:endParaRPr lang="en-US" sz="800" b="1" dirty="0">
              <a:solidFill>
                <a:schemeClr val="accent3"/>
              </a:solidFill>
            </a:endParaRPr>
          </a:p>
        </p:txBody>
      </p:sp>
      <p:pic>
        <p:nvPicPr>
          <p:cNvPr id="16" name="Picture 15">
            <a:extLst>
              <a:ext uri="{FF2B5EF4-FFF2-40B4-BE49-F238E27FC236}">
                <a16:creationId xmlns:a16="http://schemas.microsoft.com/office/drawing/2014/main" id="{8735A8F7-4BE1-4DB0-BFE3-A0E8E82C79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0333" y="528494"/>
            <a:ext cx="5707359" cy="3804906"/>
          </a:xfrm>
          <a:prstGeom prst="rect">
            <a:avLst/>
          </a:prstGeom>
        </p:spPr>
      </p:pic>
      <p:sp>
        <p:nvSpPr>
          <p:cNvPr id="22" name="TextBox 21">
            <a:extLst>
              <a:ext uri="{FF2B5EF4-FFF2-40B4-BE49-F238E27FC236}">
                <a16:creationId xmlns:a16="http://schemas.microsoft.com/office/drawing/2014/main" id="{F635BC3E-7F57-4372-8C84-52CD172B2BBE}"/>
              </a:ext>
            </a:extLst>
          </p:cNvPr>
          <p:cNvSpPr txBox="1"/>
          <p:nvPr/>
        </p:nvSpPr>
        <p:spPr>
          <a:xfrm>
            <a:off x="1350621" y="3464736"/>
            <a:ext cx="5797071" cy="646331"/>
          </a:xfrm>
          <a:prstGeom prst="rect">
            <a:avLst/>
          </a:prstGeom>
          <a:noFill/>
        </p:spPr>
        <p:txBody>
          <a:bodyPr wrap="square" rtlCol="0">
            <a:spAutoFit/>
          </a:bodyPr>
          <a:lstStyle/>
          <a:p>
            <a:pPr algn="ctr"/>
            <a:r>
              <a:rPr lang="en-US" dirty="0">
                <a:solidFill>
                  <a:schemeClr val="accent3"/>
                </a:solidFill>
              </a:rPr>
              <a:t>From left: Gustavus Loehr, Silvester Schiele, Hiram </a:t>
            </a:r>
            <a:r>
              <a:rPr lang="en-US" dirty="0" err="1">
                <a:solidFill>
                  <a:schemeClr val="accent3"/>
                </a:solidFill>
              </a:rPr>
              <a:t>Shorey</a:t>
            </a:r>
            <a:r>
              <a:rPr lang="en-US" dirty="0">
                <a:solidFill>
                  <a:schemeClr val="accent3"/>
                </a:solidFill>
              </a:rPr>
              <a:t> and Paul Harris.</a:t>
            </a:r>
          </a:p>
        </p:txBody>
      </p:sp>
      <p:pic>
        <p:nvPicPr>
          <p:cNvPr id="5" name="Picture 4" descr="Logo&#10;&#10;Description automatically generated">
            <a:extLst>
              <a:ext uri="{FF2B5EF4-FFF2-40B4-BE49-F238E27FC236}">
                <a16:creationId xmlns:a16="http://schemas.microsoft.com/office/drawing/2014/main" id="{E2E820DE-6F13-484E-9683-2449F13FE4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3038" y="5757896"/>
            <a:ext cx="1991326" cy="724119"/>
          </a:xfrm>
          <a:prstGeom prst="rect">
            <a:avLst/>
          </a:prstGeom>
        </p:spPr>
      </p:pic>
      <p:sp>
        <p:nvSpPr>
          <p:cNvPr id="3" name="TextBox 2">
            <a:extLst>
              <a:ext uri="{FF2B5EF4-FFF2-40B4-BE49-F238E27FC236}">
                <a16:creationId xmlns:a16="http://schemas.microsoft.com/office/drawing/2014/main" id="{EA5F5B4C-664C-4226-89F4-13CBE7E0DAC5}"/>
              </a:ext>
            </a:extLst>
          </p:cNvPr>
          <p:cNvSpPr txBox="1"/>
          <p:nvPr/>
        </p:nvSpPr>
        <p:spPr>
          <a:xfrm>
            <a:off x="9151850" y="3503037"/>
            <a:ext cx="1807780" cy="369332"/>
          </a:xfrm>
          <a:prstGeom prst="rect">
            <a:avLst/>
          </a:prstGeom>
          <a:noFill/>
        </p:spPr>
        <p:txBody>
          <a:bodyPr wrap="square" rtlCol="0">
            <a:spAutoFit/>
          </a:bodyPr>
          <a:lstStyle/>
          <a:p>
            <a:pPr algn="ctr"/>
            <a:r>
              <a:rPr lang="en-US" b="1" dirty="0">
                <a:solidFill>
                  <a:schemeClr val="bg1"/>
                </a:solidFill>
              </a:rPr>
              <a:t>Paul Harris</a:t>
            </a:r>
          </a:p>
        </p:txBody>
      </p:sp>
    </p:spTree>
    <p:extLst>
      <p:ext uri="{BB962C8B-B14F-4D97-AF65-F5344CB8AC3E}">
        <p14:creationId xmlns:p14="http://schemas.microsoft.com/office/powerpoint/2010/main" val="4208922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0F7C7E-8A5C-4B8A-9044-8A261B52F7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5072" y="1460952"/>
            <a:ext cx="3375637" cy="4448716"/>
          </a:xfrm>
          <a:prstGeom prst="rect">
            <a:avLst/>
          </a:prstGeom>
        </p:spPr>
      </p:pic>
      <p:pic>
        <p:nvPicPr>
          <p:cNvPr id="9" name="Picture 8" descr="Graphical user interface, text, application&#10;&#10;Description automatically generated">
            <a:extLst>
              <a:ext uri="{FF2B5EF4-FFF2-40B4-BE49-F238E27FC236}">
                <a16:creationId xmlns:a16="http://schemas.microsoft.com/office/drawing/2014/main" id="{B0C40EAD-9F4C-4A12-8E99-AF62B076E0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0983" y="1460953"/>
            <a:ext cx="3511311" cy="4448716"/>
          </a:xfrm>
          <a:prstGeom prst="rect">
            <a:avLst/>
          </a:prstGeom>
          <a:ln w="38100">
            <a:solidFill>
              <a:schemeClr val="tx1"/>
            </a:solidFill>
          </a:ln>
        </p:spPr>
      </p:pic>
      <p:sp>
        <p:nvSpPr>
          <p:cNvPr id="10" name="TextBox 9">
            <a:extLst>
              <a:ext uri="{FF2B5EF4-FFF2-40B4-BE49-F238E27FC236}">
                <a16:creationId xmlns:a16="http://schemas.microsoft.com/office/drawing/2014/main" id="{CBD2B1F1-E3D2-4A35-A16E-95A74E688438}"/>
              </a:ext>
            </a:extLst>
          </p:cNvPr>
          <p:cNvSpPr txBox="1"/>
          <p:nvPr/>
        </p:nvSpPr>
        <p:spPr>
          <a:xfrm>
            <a:off x="1868112" y="389738"/>
            <a:ext cx="9111357" cy="707886"/>
          </a:xfrm>
          <a:prstGeom prst="rect">
            <a:avLst/>
          </a:prstGeom>
          <a:noFill/>
        </p:spPr>
        <p:txBody>
          <a:bodyPr wrap="square" rtlCol="0">
            <a:spAutoFit/>
          </a:bodyPr>
          <a:lstStyle/>
          <a:p>
            <a:r>
              <a:rPr lang="en-US" sz="4000" dirty="0">
                <a:solidFill>
                  <a:schemeClr val="bg1"/>
                </a:solidFill>
              </a:rPr>
              <a:t>Rotary’s Core Values &amp; Four-Way Test</a:t>
            </a:r>
          </a:p>
        </p:txBody>
      </p:sp>
      <p:pic>
        <p:nvPicPr>
          <p:cNvPr id="3" name="Picture 2" descr="Logo&#10;&#10;Description automatically generated with low confidence">
            <a:extLst>
              <a:ext uri="{FF2B5EF4-FFF2-40B4-BE49-F238E27FC236}">
                <a16:creationId xmlns:a16="http://schemas.microsoft.com/office/drawing/2014/main" id="{A5858B79-4D89-4FA4-A238-102F79E25F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1116" y="5046575"/>
            <a:ext cx="1256428" cy="1262938"/>
          </a:xfrm>
          <a:prstGeom prst="rect">
            <a:avLst/>
          </a:prstGeom>
        </p:spPr>
      </p:pic>
    </p:spTree>
    <p:extLst>
      <p:ext uri="{BB962C8B-B14F-4D97-AF65-F5344CB8AC3E}">
        <p14:creationId xmlns:p14="http://schemas.microsoft.com/office/powerpoint/2010/main" val="4366331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8D10275-1D4D-4FAA-A59C-B1F33CAAA4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5084" y="887911"/>
            <a:ext cx="5963605" cy="3977724"/>
          </a:xfrm>
          <a:prstGeom prst="rect">
            <a:avLst/>
          </a:prstGeom>
          <a:ln w="38100">
            <a:solidFill>
              <a:schemeClr val="tx1"/>
            </a:solidFill>
          </a:ln>
        </p:spPr>
      </p:pic>
      <p:sp>
        <p:nvSpPr>
          <p:cNvPr id="8" name="TextBox 7">
            <a:extLst>
              <a:ext uri="{FF2B5EF4-FFF2-40B4-BE49-F238E27FC236}">
                <a16:creationId xmlns:a16="http://schemas.microsoft.com/office/drawing/2014/main" id="{59D0AD75-8D21-4B2F-AD0E-5544C319901B}"/>
              </a:ext>
            </a:extLst>
          </p:cNvPr>
          <p:cNvSpPr txBox="1"/>
          <p:nvPr/>
        </p:nvSpPr>
        <p:spPr>
          <a:xfrm>
            <a:off x="654587" y="5237319"/>
            <a:ext cx="11090787" cy="523220"/>
          </a:xfrm>
          <a:prstGeom prst="rect">
            <a:avLst/>
          </a:prstGeom>
          <a:noFill/>
        </p:spPr>
        <p:txBody>
          <a:bodyPr wrap="square" rtlCol="0">
            <a:spAutoFit/>
          </a:bodyPr>
          <a:lstStyle/>
          <a:p>
            <a:pPr algn="ctr"/>
            <a:r>
              <a:rPr lang="en-US" sz="2800" dirty="0">
                <a:solidFill>
                  <a:schemeClr val="accent3"/>
                </a:solidFill>
              </a:rPr>
              <a:t>We implement the Object of Rotary through Five Avenues of Service</a:t>
            </a:r>
          </a:p>
        </p:txBody>
      </p:sp>
      <p:pic>
        <p:nvPicPr>
          <p:cNvPr id="4" name="Picture 3" descr="A screenshot of a cell phone&#10;&#10;Description automatically generated">
            <a:extLst>
              <a:ext uri="{FF2B5EF4-FFF2-40B4-BE49-F238E27FC236}">
                <a16:creationId xmlns:a16="http://schemas.microsoft.com/office/drawing/2014/main" id="{97F31C02-F1E6-4385-B9E4-6ABE6309FC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3462" y="887911"/>
            <a:ext cx="4034147" cy="3977724"/>
          </a:xfrm>
          <a:prstGeom prst="rect">
            <a:avLst/>
          </a:prstGeom>
        </p:spPr>
      </p:pic>
    </p:spTree>
    <p:extLst>
      <p:ext uri="{BB962C8B-B14F-4D97-AF65-F5344CB8AC3E}">
        <p14:creationId xmlns:p14="http://schemas.microsoft.com/office/powerpoint/2010/main" val="16344755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6E2ADF1-DC38-48D1-92D1-F4742B4A6329}"/>
              </a:ext>
            </a:extLst>
          </p:cNvPr>
          <p:cNvSpPr txBox="1"/>
          <p:nvPr/>
        </p:nvSpPr>
        <p:spPr>
          <a:xfrm>
            <a:off x="6883260" y="603971"/>
            <a:ext cx="4529959" cy="584775"/>
          </a:xfrm>
          <a:prstGeom prst="rect">
            <a:avLst/>
          </a:prstGeom>
          <a:noFill/>
        </p:spPr>
        <p:txBody>
          <a:bodyPr wrap="square" rtlCol="0">
            <a:spAutoFit/>
          </a:bodyPr>
          <a:lstStyle/>
          <a:p>
            <a:r>
              <a:rPr lang="en-US" sz="3200" dirty="0">
                <a:solidFill>
                  <a:schemeClr val="accent3"/>
                </a:solidFill>
              </a:rPr>
              <a:t>Seven Areas Of Focus</a:t>
            </a:r>
          </a:p>
        </p:txBody>
      </p:sp>
      <p:sp>
        <p:nvSpPr>
          <p:cNvPr id="9" name="TextBox 8">
            <a:extLst>
              <a:ext uri="{FF2B5EF4-FFF2-40B4-BE49-F238E27FC236}">
                <a16:creationId xmlns:a16="http://schemas.microsoft.com/office/drawing/2014/main" id="{B4220264-A5BD-4D0A-9CF4-C3F7319499D4}"/>
              </a:ext>
            </a:extLst>
          </p:cNvPr>
          <p:cNvSpPr txBox="1"/>
          <p:nvPr/>
        </p:nvSpPr>
        <p:spPr>
          <a:xfrm>
            <a:off x="6912547" y="1461395"/>
            <a:ext cx="4353339" cy="4955203"/>
          </a:xfrm>
          <a:prstGeom prst="rect">
            <a:avLst/>
          </a:prstGeom>
          <a:noFill/>
        </p:spPr>
        <p:txBody>
          <a:bodyPr wrap="square" rtlCol="0">
            <a:spAutoFit/>
          </a:bodyPr>
          <a:lstStyle/>
          <a:p>
            <a:r>
              <a:rPr lang="en-US" sz="2400" dirty="0">
                <a:solidFill>
                  <a:schemeClr val="bg1"/>
                </a:solidFill>
              </a:rPr>
              <a:t>Peace &amp; Conflict Prevention</a:t>
            </a:r>
          </a:p>
          <a:p>
            <a:endParaRPr lang="en-US" sz="1000" dirty="0">
              <a:solidFill>
                <a:schemeClr val="bg1"/>
              </a:solidFill>
            </a:endParaRPr>
          </a:p>
          <a:p>
            <a:r>
              <a:rPr lang="en-US" sz="2400" dirty="0">
                <a:solidFill>
                  <a:schemeClr val="bg1"/>
                </a:solidFill>
              </a:rPr>
              <a:t>Education &amp; Literacy</a:t>
            </a:r>
          </a:p>
          <a:p>
            <a:endParaRPr lang="en-US" sz="1000" dirty="0">
              <a:solidFill>
                <a:schemeClr val="bg1"/>
              </a:solidFill>
            </a:endParaRPr>
          </a:p>
          <a:p>
            <a:r>
              <a:rPr lang="en-US" sz="2400" dirty="0">
                <a:solidFill>
                  <a:schemeClr val="bg1"/>
                </a:solidFill>
              </a:rPr>
              <a:t>Disease Prevention &amp; Treatment</a:t>
            </a:r>
          </a:p>
          <a:p>
            <a:endParaRPr lang="en-US" sz="1000" dirty="0">
              <a:solidFill>
                <a:schemeClr val="bg1"/>
              </a:solidFill>
            </a:endParaRPr>
          </a:p>
          <a:p>
            <a:r>
              <a:rPr lang="en-US" sz="2400" dirty="0">
                <a:solidFill>
                  <a:schemeClr val="bg1"/>
                </a:solidFill>
              </a:rPr>
              <a:t>Water Sanitation &amp; Hygiene</a:t>
            </a:r>
          </a:p>
          <a:p>
            <a:endParaRPr lang="en-US" sz="1000" dirty="0">
              <a:solidFill>
                <a:schemeClr val="bg1"/>
              </a:solidFill>
            </a:endParaRPr>
          </a:p>
          <a:p>
            <a:r>
              <a:rPr lang="en-US" sz="2400" dirty="0">
                <a:solidFill>
                  <a:schemeClr val="bg1"/>
                </a:solidFill>
              </a:rPr>
              <a:t>Community Economic Development</a:t>
            </a:r>
          </a:p>
          <a:p>
            <a:endParaRPr lang="en-US" sz="1000" dirty="0">
              <a:solidFill>
                <a:schemeClr val="bg1"/>
              </a:solidFill>
            </a:endParaRPr>
          </a:p>
          <a:p>
            <a:r>
              <a:rPr lang="en-US" sz="2400" dirty="0">
                <a:solidFill>
                  <a:schemeClr val="bg1"/>
                </a:solidFill>
              </a:rPr>
              <a:t>Maternal &amp; Child Health</a:t>
            </a:r>
          </a:p>
          <a:p>
            <a:endParaRPr lang="en-US" sz="1000" dirty="0">
              <a:solidFill>
                <a:schemeClr val="bg1"/>
              </a:solidFill>
            </a:endParaRPr>
          </a:p>
          <a:p>
            <a:r>
              <a:rPr lang="en-US" sz="2400" dirty="0">
                <a:solidFill>
                  <a:schemeClr val="bg1"/>
                </a:solidFill>
              </a:rPr>
              <a:t>Supporting The Environment</a:t>
            </a:r>
          </a:p>
          <a:p>
            <a:endParaRPr lang="en-US" sz="2000" dirty="0">
              <a:solidFill>
                <a:schemeClr val="bg1"/>
              </a:solidFill>
            </a:endParaRPr>
          </a:p>
          <a:p>
            <a:endParaRPr lang="en-US" sz="2000" dirty="0">
              <a:solidFill>
                <a:schemeClr val="bg1"/>
              </a:solidFill>
            </a:endParaRPr>
          </a:p>
        </p:txBody>
      </p:sp>
      <p:pic>
        <p:nvPicPr>
          <p:cNvPr id="3" name="Picture 2" descr="A picture containing text, different, several&#10;&#10;Description automatically generated">
            <a:extLst>
              <a:ext uri="{FF2B5EF4-FFF2-40B4-BE49-F238E27FC236}">
                <a16:creationId xmlns:a16="http://schemas.microsoft.com/office/drawing/2014/main" id="{29A9652A-457A-468E-9C63-193FA487258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186" t="6324" r="15679" b="6096"/>
          <a:stretch/>
        </p:blipFill>
        <p:spPr>
          <a:xfrm>
            <a:off x="1282262" y="488357"/>
            <a:ext cx="4529959" cy="5822731"/>
          </a:xfrm>
          <a:prstGeom prst="rect">
            <a:avLst/>
          </a:prstGeom>
        </p:spPr>
      </p:pic>
    </p:spTree>
    <p:extLst>
      <p:ext uri="{BB962C8B-B14F-4D97-AF65-F5344CB8AC3E}">
        <p14:creationId xmlns:p14="http://schemas.microsoft.com/office/powerpoint/2010/main" val="3004980181"/>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Office Theme">
      <a:majorFont>
        <a:latin typeface="Franklin Gothic Medium"/>
        <a:ea typeface=""/>
        <a:cs typeface="Arial"/>
      </a:majorFont>
      <a:minorFont>
        <a:latin typeface="Franklin Gothic Book"/>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Office Theme">
  <a:themeElements>
    <a:clrScheme name="2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Office Theme">
      <a:majorFont>
        <a:latin typeface="Franklin Gothic Medium"/>
        <a:ea typeface=""/>
        <a:cs typeface="Arial"/>
      </a:majorFont>
      <a:minorFont>
        <a:latin typeface="Franklin Gothic Book"/>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9628</TotalTime>
  <Words>2005</Words>
  <Application>Microsoft Office PowerPoint</Application>
  <PresentationFormat>Custom</PresentationFormat>
  <Paragraphs>163</Paragraphs>
  <Slides>33</Slides>
  <Notes>22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33</vt:i4>
      </vt:variant>
    </vt:vector>
  </HeadingPairs>
  <TitlesOfParts>
    <vt:vector size="40" baseType="lpstr">
      <vt:lpstr>MS PGothic</vt:lpstr>
      <vt:lpstr>Arial</vt:lpstr>
      <vt:lpstr>Calibri</vt:lpstr>
      <vt:lpstr>Franklin Gothic Book</vt:lpstr>
      <vt:lpstr>Franklin Gothic Medium</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Thanks for your interest in Forest Acres Rotary Now 48 members strong and the best club in all of District 7770!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Discover Rotary</dc:title>
  <dc:creator>Sandra Olson</dc:creator>
  <cp:lastModifiedBy>Terry Weaver</cp:lastModifiedBy>
  <cp:revision>655</cp:revision>
  <cp:lastPrinted>2022-05-17T22:58:23Z</cp:lastPrinted>
  <dcterms:created xsi:type="dcterms:W3CDTF">2019-03-15T01:56:26Z</dcterms:created>
  <dcterms:modified xsi:type="dcterms:W3CDTF">2022-05-22T00:56:55Z</dcterms:modified>
</cp:coreProperties>
</file>