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058400" cy="7772400"/>
  <p:notesSz cx="7010400" cy="92964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99B"/>
    <a:srgbClr val="1E8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3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1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8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9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2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6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7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8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8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5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9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B8425-B3A5-4B94-9C43-62874F1E864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59421-10C7-41BF-AA0B-8B186FFE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5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8783788-519C-0D4E-8634-0030180F05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2" t="1346"/>
          <a:stretch/>
        </p:blipFill>
        <p:spPr>
          <a:xfrm>
            <a:off x="2104221" y="687072"/>
            <a:ext cx="5460111" cy="6765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A6CDAD6-6D14-BA4C-A45E-C7C151E90FB6}"/>
              </a:ext>
            </a:extLst>
          </p:cNvPr>
          <p:cNvSpPr/>
          <p:nvPr/>
        </p:nvSpPr>
        <p:spPr>
          <a:xfrm>
            <a:off x="6896839" y="5510296"/>
            <a:ext cx="2742477" cy="1743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In your 1</a:t>
            </a:r>
            <a:r>
              <a:rPr lang="en-US" sz="1000" u="sng" baseline="30000" dirty="0">
                <a:solidFill>
                  <a:schemeClr val="tx1"/>
                </a:solidFill>
                <a:latin typeface="Candara" panose="020E0502030303020204" pitchFamily="34" charset="0"/>
              </a:rPr>
              <a:t>st</a:t>
            </a:r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 year as a Rotary Club Member, you may be asked to contribute to your Club Meeting by: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Saying an Invocation or Rotary moment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Leading a short song to open the meeting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Gather up “Happy Bucks”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Conduct the 50/50 raffle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Provide a speaker (once or twice in a year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Lead in the Four Way Test of the things we think, say, or do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B9434D-D3E4-D143-9B89-94445B4DD553}"/>
              </a:ext>
            </a:extLst>
          </p:cNvPr>
          <p:cNvCxnSpPr>
            <a:cxnSpLocks/>
          </p:cNvCxnSpPr>
          <p:nvPr/>
        </p:nvCxnSpPr>
        <p:spPr>
          <a:xfrm>
            <a:off x="451692" y="5454586"/>
            <a:ext cx="9144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9DD46D-3BBE-FC47-9C13-647C17189BBD}"/>
              </a:ext>
            </a:extLst>
          </p:cNvPr>
          <p:cNvCxnSpPr>
            <a:cxnSpLocks/>
          </p:cNvCxnSpPr>
          <p:nvPr/>
        </p:nvCxnSpPr>
        <p:spPr>
          <a:xfrm>
            <a:off x="451692" y="4118428"/>
            <a:ext cx="9144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4E40D8-CFBF-B341-9ADF-EBE27CD3CB93}"/>
              </a:ext>
            </a:extLst>
          </p:cNvPr>
          <p:cNvCxnSpPr>
            <a:cxnSpLocks/>
          </p:cNvCxnSpPr>
          <p:nvPr/>
        </p:nvCxnSpPr>
        <p:spPr>
          <a:xfrm>
            <a:off x="451692" y="2622784"/>
            <a:ext cx="9144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DAAA85D-23F4-6C43-9268-0E42EC33A539}"/>
              </a:ext>
            </a:extLst>
          </p:cNvPr>
          <p:cNvCxnSpPr>
            <a:cxnSpLocks/>
          </p:cNvCxnSpPr>
          <p:nvPr/>
        </p:nvCxnSpPr>
        <p:spPr>
          <a:xfrm>
            <a:off x="451692" y="1467373"/>
            <a:ext cx="9144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21E6FC2-8C81-7B40-9E62-8E9C67DFA853}"/>
              </a:ext>
            </a:extLst>
          </p:cNvPr>
          <p:cNvSpPr/>
          <p:nvPr/>
        </p:nvSpPr>
        <p:spPr>
          <a:xfrm>
            <a:off x="502669" y="4165104"/>
            <a:ext cx="2465244" cy="1176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In your 2</a:t>
            </a:r>
            <a:r>
              <a:rPr lang="en-US" sz="1000" u="sng" baseline="30000" dirty="0">
                <a:solidFill>
                  <a:schemeClr val="tx1"/>
                </a:solidFill>
                <a:latin typeface="Candara" panose="020E0502030303020204" pitchFamily="34" charset="0"/>
              </a:rPr>
              <a:t>nd</a:t>
            </a:r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 year as a Club Member, you may be asked to: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Serve on a Committee (Membership, Projects)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Asked to lead a project that you have a passion for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Be a Rotary buddy for a new member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7A6521-5983-DF4A-ACE2-64AD3D67D2A2}"/>
              </a:ext>
            </a:extLst>
          </p:cNvPr>
          <p:cNvSpPr/>
          <p:nvPr/>
        </p:nvSpPr>
        <p:spPr>
          <a:xfrm>
            <a:off x="502669" y="2654685"/>
            <a:ext cx="3260300" cy="1176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In your 3rd year as a Club Member, you may be asked to: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Serve as a Board Member (attend monthly 1 hour Board meetings).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Serve as Treasurer, Secretary, or President-Elect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Organize and lead a Service Project that you have a passion for.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E6E2A0-FA49-4849-84D8-D9D81A52EAF1}"/>
              </a:ext>
            </a:extLst>
          </p:cNvPr>
          <p:cNvSpPr/>
          <p:nvPr/>
        </p:nvSpPr>
        <p:spPr>
          <a:xfrm>
            <a:off x="502669" y="5507754"/>
            <a:ext cx="2969305" cy="1890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Regarding Service Projects, you will be asked to participate as your competing priorities &amp; schedule allows with the following projects: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Beautiful America – trash pick up 1 hour/qtr.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Organize a project – your passion – 1 hour/qtr.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Offer up any service project that touches your heart/ignites your passion &amp; is connected to one of our seven causes:  </a:t>
            </a:r>
            <a:r>
              <a:rPr lang="en-US" sz="800" dirty="0">
                <a:solidFill>
                  <a:schemeClr val="tx1"/>
                </a:solidFill>
                <a:latin typeface="Candara" panose="020E0502030303020204" pitchFamily="34" charset="0"/>
              </a:rPr>
              <a:t>Water &amp; Sanitation, Basic Education &amp; Literacy, Disease Prevention &amp; Treatment, Maternal &amp; Child Health, Peace </a:t>
            </a:r>
            <a:r>
              <a:rPr lang="en-US" sz="800" dirty="0" smtClean="0">
                <a:solidFill>
                  <a:schemeClr val="tx1"/>
                </a:solidFill>
                <a:latin typeface="Candara" panose="020E0502030303020204" pitchFamily="34" charset="0"/>
              </a:rPr>
              <a:t>&amp;  </a:t>
            </a:r>
            <a:r>
              <a:rPr lang="en-US" sz="800" dirty="0">
                <a:solidFill>
                  <a:schemeClr val="tx1"/>
                </a:solidFill>
                <a:latin typeface="Candara" panose="020E0502030303020204" pitchFamily="34" charset="0"/>
              </a:rPr>
              <a:t>Conflict Prevention/Resolution,  Economic &amp; Community Development and Protecting the Environment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5DBBAB-75BD-F446-B65C-B97752B56521}"/>
              </a:ext>
            </a:extLst>
          </p:cNvPr>
          <p:cNvSpPr/>
          <p:nvPr/>
        </p:nvSpPr>
        <p:spPr>
          <a:xfrm>
            <a:off x="6752381" y="4151525"/>
            <a:ext cx="2886935" cy="122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In your 2</a:t>
            </a:r>
            <a:r>
              <a:rPr lang="en-US" sz="1000" u="sng" baseline="30000" dirty="0">
                <a:solidFill>
                  <a:schemeClr val="tx1"/>
                </a:solidFill>
                <a:latin typeface="Candara" panose="020E0502030303020204" pitchFamily="34" charset="0"/>
              </a:rPr>
              <a:t>nd</a:t>
            </a:r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 year as a Club Member, in addition to 1</a:t>
            </a:r>
            <a:r>
              <a:rPr lang="en-US" sz="1000" u="sng" baseline="30000" dirty="0">
                <a:solidFill>
                  <a:schemeClr val="tx1"/>
                </a:solidFill>
                <a:latin typeface="Candara" panose="020E0502030303020204" pitchFamily="34" charset="0"/>
              </a:rPr>
              <a:t>st</a:t>
            </a:r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 year duties, you may be asked to: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Take a more active role in the meetings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Be a Rotary buddy for a new member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Invite prospective members to a meeting, Discover Rotary event or social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0BFD15-9EE1-5B4B-8A3D-97B85281CD79}"/>
              </a:ext>
            </a:extLst>
          </p:cNvPr>
          <p:cNvSpPr/>
          <p:nvPr/>
        </p:nvSpPr>
        <p:spPr>
          <a:xfrm>
            <a:off x="7338136" y="2652332"/>
            <a:ext cx="2301180" cy="1176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In your 3</a:t>
            </a:r>
            <a:r>
              <a:rPr lang="en-US" sz="1000" u="sng" baseline="30000" dirty="0">
                <a:solidFill>
                  <a:schemeClr val="tx1"/>
                </a:solidFill>
                <a:latin typeface="Candara" panose="020E0502030303020204" pitchFamily="34" charset="0"/>
              </a:rPr>
              <a:t>rd</a:t>
            </a:r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  year as a Club Member, in addition to 1</a:t>
            </a:r>
            <a:r>
              <a:rPr lang="en-US" sz="1000" u="sng" baseline="30000" dirty="0">
                <a:solidFill>
                  <a:schemeClr val="tx1"/>
                </a:solidFill>
                <a:latin typeface="Candara" panose="020E0502030303020204" pitchFamily="34" charset="0"/>
              </a:rPr>
              <a:t>st</a:t>
            </a:r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 year duties, you may be asked to: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On occasion, fill in for the President during his/her absence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Help to provide admin support/fill in the gaps as needed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794477-72FC-0440-9144-A0C6DF5F1F94}"/>
              </a:ext>
            </a:extLst>
          </p:cNvPr>
          <p:cNvSpPr/>
          <p:nvPr/>
        </p:nvSpPr>
        <p:spPr>
          <a:xfrm>
            <a:off x="502669" y="1646545"/>
            <a:ext cx="3403610" cy="688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In your 4th year as a Club Member, you may be asked to: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Serve as President-Elect or President Nominee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Oversee a Service Project that you have a passion for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Continue to attract  new Members &amp; develop the club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790CBED-36AF-AB45-B76D-D96966A6C5F5}"/>
              </a:ext>
            </a:extLst>
          </p:cNvPr>
          <p:cNvSpPr/>
          <p:nvPr/>
        </p:nvSpPr>
        <p:spPr>
          <a:xfrm>
            <a:off x="7267243" y="1576970"/>
            <a:ext cx="2372073" cy="894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In your 4</a:t>
            </a:r>
            <a:r>
              <a:rPr lang="en-US" sz="1000" u="sng" baseline="30000" dirty="0">
                <a:solidFill>
                  <a:schemeClr val="tx1"/>
                </a:solidFill>
                <a:latin typeface="Candara" panose="020E0502030303020204" pitchFamily="34" charset="0"/>
              </a:rPr>
              <a:t>th</a:t>
            </a:r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 year as a Club Member, in addition to 1</a:t>
            </a:r>
            <a:r>
              <a:rPr lang="en-US" sz="1000" u="sng" baseline="30000" dirty="0">
                <a:solidFill>
                  <a:schemeClr val="tx1"/>
                </a:solidFill>
                <a:latin typeface="Candara" panose="020E0502030303020204" pitchFamily="34" charset="0"/>
              </a:rPr>
              <a:t>st</a:t>
            </a:r>
            <a:r>
              <a:rPr lang="en-US" sz="1000" u="sng" dirty="0">
                <a:solidFill>
                  <a:schemeClr val="tx1"/>
                </a:solidFill>
                <a:latin typeface="Candara" panose="020E0502030303020204" pitchFamily="34" charset="0"/>
              </a:rPr>
              <a:t> year duties, you may be asked to: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Mentor other Rotary members</a:t>
            </a:r>
          </a:p>
          <a:p>
            <a:pPr marL="285753" indent="-285753">
              <a:buFontTx/>
              <a:buChar char="-"/>
            </a:pPr>
            <a:r>
              <a:rPr lang="en-US" sz="1000" dirty="0">
                <a:solidFill>
                  <a:schemeClr val="tx1"/>
                </a:solidFill>
                <a:latin typeface="Candara" panose="020E0502030303020204" pitchFamily="34" charset="0"/>
              </a:rPr>
              <a:t>Provide new ways of energizing/ “livening up” the meeting.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01401D-2EBF-2C45-A7A8-88A29D0D01EA}"/>
              </a:ext>
            </a:extLst>
          </p:cNvPr>
          <p:cNvSpPr txBox="1"/>
          <p:nvPr/>
        </p:nvSpPr>
        <p:spPr>
          <a:xfrm>
            <a:off x="5629366" y="529215"/>
            <a:ext cx="386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A General Road Map for new Club Members’ Responsibilities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CAA66C-7154-2F49-AC55-969A22540281}"/>
              </a:ext>
            </a:extLst>
          </p:cNvPr>
          <p:cNvSpPr txBox="1"/>
          <p:nvPr/>
        </p:nvSpPr>
        <p:spPr>
          <a:xfrm>
            <a:off x="3066933" y="6985602"/>
            <a:ext cx="4041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-30" dirty="0"/>
              <a:t>NOTE:  This is only a general guideline.  As Rotarians we have busy lives &amp; cannot always follow this path.  Your voluntary, engaged membership is what we desire most.</a:t>
            </a:r>
          </a:p>
        </p:txBody>
      </p:sp>
      <p:sp>
        <p:nvSpPr>
          <p:cNvPr id="20" name="Oval 19"/>
          <p:cNvSpPr/>
          <p:nvPr/>
        </p:nvSpPr>
        <p:spPr>
          <a:xfrm>
            <a:off x="4730188" y="626627"/>
            <a:ext cx="594360" cy="594360"/>
          </a:xfrm>
          <a:prstGeom prst="ellipse">
            <a:avLst/>
          </a:prstGeom>
          <a:noFill/>
          <a:ln w="69850">
            <a:solidFill>
              <a:srgbClr val="1E8F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68" y="351723"/>
            <a:ext cx="1850153" cy="69511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540815" y="587655"/>
            <a:ext cx="454933" cy="246221"/>
          </a:xfrm>
          <a:prstGeom prst="rect">
            <a:avLst/>
          </a:prstGeom>
          <a:solidFill>
            <a:schemeClr val="bg1"/>
          </a:solidFill>
        </p:spPr>
        <p:txBody>
          <a:bodyPr wrap="none" lIns="45720" tIns="0" rIns="0" bIns="45720" rtlCol="0">
            <a:spAutoFit/>
          </a:bodyPr>
          <a:lstStyle/>
          <a:p>
            <a:r>
              <a:rPr 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Later</a:t>
            </a:r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2495787" y="392152"/>
            <a:ext cx="571146" cy="570968"/>
          </a:xfrm>
          <a:prstGeom prst="ellipse">
            <a:avLst/>
          </a:prstGeom>
          <a:noFill/>
          <a:ln w="76200">
            <a:solidFill>
              <a:srgbClr val="0DA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2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1408</TotalTime>
  <Words>474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Terry Weaver</dc:creator>
  <cp:lastModifiedBy>Terry Weaver</cp:lastModifiedBy>
  <cp:revision>10</cp:revision>
  <cp:lastPrinted>2021-07-29T18:38:59Z</cp:lastPrinted>
  <dcterms:created xsi:type="dcterms:W3CDTF">2021-07-29T18:28:26Z</dcterms:created>
  <dcterms:modified xsi:type="dcterms:W3CDTF">2022-05-15T19:46:58Z</dcterms:modified>
</cp:coreProperties>
</file>